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31" r:id="rId27"/>
    <p:sldId id="329" r:id="rId28"/>
    <p:sldId id="332" r:id="rId29"/>
    <p:sldId id="333" r:id="rId30"/>
    <p:sldId id="334" r:id="rId31"/>
    <p:sldId id="335" r:id="rId32"/>
    <p:sldId id="337" r:id="rId33"/>
    <p:sldId id="338" r:id="rId34"/>
    <p:sldId id="339" r:id="rId35"/>
    <p:sldId id="303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2015.10.26.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Műholdas helymeghatározás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100" dirty="0" smtClean="0"/>
              <a:t>7. előadás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GPS mérésekről. A statikus és kinematikus mérések fontosabb jellemzői. Valós idejű differenciális (DGPS) és kinematikus (RTK) mérési módszerek.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93799" y="188640"/>
            <a:ext cx="565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helymeghatározási módszerek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248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Statikus-relatív módszer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41277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célja két vagy több antenna egymáshoz viszonyított helyzetének meghatározása;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térbeli vektorok (bázisvonalak) meghatározásával hajtható végre;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ez volt az első igazán elterjedt GNSS mérési technika a geodéziában – „statikus mérés”;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fázisméréssel a mérési idő és az alkalmazott mérőfelszerelés függvényében kielégíthető a geodéziai és </a:t>
            </a:r>
            <a:r>
              <a:rPr lang="hu-HU" dirty="0" err="1" smtClean="0"/>
              <a:t>geodinamikai</a:t>
            </a:r>
            <a:r>
              <a:rPr lang="hu-HU" dirty="0" smtClean="0"/>
              <a:t> pontossági igény (milliméter-centiméter);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64704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Valós idejű feldolgozás vagy utófeldolgozás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Valós idejű feldolgozás: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mérések eredményét (a koordinátákat) a mérési időpontban ismernünk kell;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Navigációs alkalmazásoknál, illetve geodéziai kitűzéseknél ez alapkövetelmény;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Általában kevésbé pontos, mint az utófeldolgozott eredmény;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2236403" y="188640"/>
            <a:ext cx="690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mérések feldolgozása szerinti csoportosítás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536" y="364502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Utófeldolgozott eredmény: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Hosszabb időtartamú mérés együttes kiegyenlítése szükséges a nagyobb pontossági igények kielégítéséhez;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Geodinamikai</a:t>
            </a:r>
            <a:r>
              <a:rPr lang="hu-HU" dirty="0" smtClean="0"/>
              <a:t> alkalmazások, geodéziai </a:t>
            </a:r>
            <a:r>
              <a:rPr lang="hu-HU" dirty="0" err="1" smtClean="0"/>
              <a:t>alappontsűrítések</a:t>
            </a:r>
            <a:r>
              <a:rPr lang="hu-HU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jobb modellekkel vehetők figyelembe a szabályos hibák (pl. műholdpályák, ionoszféra, stb.)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19408" y="188640"/>
            <a:ext cx="272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mérések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76470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Utófeldolgozott, relatív helymeghatározási technika (a PPP nem ilyen);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Min. két vevőnek kell észlelni ugyanazokat a műholdakat, ugyanabban az időpontokban (szimultán mérés);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b="1" dirty="0" smtClean="0"/>
              <a:t>Alapfogalmak:</a:t>
            </a:r>
          </a:p>
          <a:p>
            <a:endParaRPr lang="hu-HU" b="1" dirty="0" smtClean="0"/>
          </a:p>
          <a:p>
            <a:r>
              <a:rPr lang="hu-HU" b="1" dirty="0" smtClean="0"/>
              <a:t>Mérési periódus (session): </a:t>
            </a:r>
            <a:r>
              <a:rPr lang="hu-HU" dirty="0" smtClean="0"/>
              <a:t>az az időtartam, amíg a vevők egyidejűleg, folyamatosan,  ugyanazon mesterséges holdakra végeznek mérést. A holdak száma és maguk a holdak is változhatnak, de „közös” holdaknak kell lenniük.</a:t>
            </a:r>
          </a:p>
          <a:p>
            <a:endParaRPr lang="hu-HU" dirty="0" smtClean="0"/>
          </a:p>
          <a:p>
            <a:r>
              <a:rPr lang="hu-HU" dirty="0" smtClean="0"/>
              <a:t>A mérési periódusokat a napon belül 0-tól indulva, majd az abc betűi szerint számozzuk. </a:t>
            </a:r>
          </a:p>
          <a:p>
            <a:endParaRPr lang="hu-HU" dirty="0" smtClean="0"/>
          </a:p>
          <a:p>
            <a:r>
              <a:rPr lang="hu-HU" dirty="0" err="1" smtClean="0"/>
              <a:t>Pl</a:t>
            </a:r>
            <a:r>
              <a:rPr lang="hu-HU" dirty="0" smtClean="0"/>
              <a:t>:	BUTE1233.10O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19408" y="188640"/>
            <a:ext cx="272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mérések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7647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Alapfogalmak:</a:t>
            </a:r>
          </a:p>
          <a:p>
            <a:endParaRPr lang="hu-HU" b="1" dirty="0" smtClean="0"/>
          </a:p>
          <a:p>
            <a:r>
              <a:rPr lang="hu-HU" b="1" dirty="0" smtClean="0"/>
              <a:t>Mérési intervallum (decimálási idő): </a:t>
            </a:r>
            <a:r>
              <a:rPr lang="hu-HU" dirty="0" smtClean="0"/>
              <a:t>az az időtartam, ami egy-egy mérési epocha között eltelik. Általában néhány másodperc (5-15). Fontos, hogy mindkét vevőn ugyanaz legyen a mérési intervallum beállítása!</a:t>
            </a:r>
          </a:p>
          <a:p>
            <a:endParaRPr lang="hu-HU" dirty="0" smtClean="0"/>
          </a:p>
          <a:p>
            <a:r>
              <a:rPr lang="hu-HU" b="1" dirty="0" smtClean="0"/>
              <a:t>Kitakarási szög (</a:t>
            </a:r>
            <a:r>
              <a:rPr lang="hu-HU" b="1" dirty="0" err="1" smtClean="0"/>
              <a:t>elevation</a:t>
            </a:r>
            <a:r>
              <a:rPr lang="hu-HU" b="1" dirty="0" smtClean="0"/>
              <a:t> </a:t>
            </a:r>
            <a:r>
              <a:rPr lang="hu-HU" b="1" dirty="0" err="1" smtClean="0"/>
              <a:t>mask</a:t>
            </a:r>
            <a:r>
              <a:rPr lang="hu-HU" b="1" dirty="0" smtClean="0"/>
              <a:t>): </a:t>
            </a:r>
            <a:r>
              <a:rPr lang="hu-HU" dirty="0" smtClean="0"/>
              <a:t>az a határszög, amelynél nagyobb magassági szög alatt látható műholdakra végzett észlelésekor rögzít a vevő.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19408" y="188640"/>
            <a:ext cx="272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mérések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124744"/>
            <a:ext cx="22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Mérési elrendezések:</a:t>
            </a:r>
            <a:endParaRPr lang="hu-HU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627784" y="4941168"/>
          <a:ext cx="3644886" cy="1368150"/>
        </p:xfrm>
        <a:graphic>
          <a:graphicData uri="http://schemas.openxmlformats.org/drawingml/2006/table">
            <a:tbl>
              <a:tblPr/>
              <a:tblGrid>
                <a:gridCol w="520698"/>
                <a:gridCol w="520698"/>
                <a:gridCol w="520698"/>
                <a:gridCol w="520698"/>
                <a:gridCol w="520698"/>
                <a:gridCol w="520698"/>
                <a:gridCol w="520698"/>
              </a:tblGrid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vevő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mérési periódus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Kép 7" descr="statikus_radia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3600400" cy="301788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67544" y="1700808"/>
            <a:ext cx="19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Radiális (sugaras):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19408" y="188640"/>
            <a:ext cx="272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mérések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700808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Hálózatszerű</a:t>
            </a:r>
            <a:endParaRPr lang="hu-HU" b="1" dirty="0"/>
          </a:p>
        </p:txBody>
      </p:sp>
      <p:pic>
        <p:nvPicPr>
          <p:cNvPr id="7" name="Kép 6" descr="statikus_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4064868" cy="340720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7544" y="1124744"/>
            <a:ext cx="22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Mérési elrendezések: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467544" y="4725144"/>
          <a:ext cx="3960440" cy="1152130"/>
        </p:xfrm>
        <a:graphic>
          <a:graphicData uri="http://schemas.openxmlformats.org/drawingml/2006/table">
            <a:tbl>
              <a:tblPr/>
              <a:tblGrid>
                <a:gridCol w="792088"/>
                <a:gridCol w="792088"/>
                <a:gridCol w="792088"/>
                <a:gridCol w="792088"/>
                <a:gridCol w="792088"/>
              </a:tblGrid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vevő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mérési periódus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4716016" y="4725144"/>
          <a:ext cx="4178300" cy="1179955"/>
        </p:xfrm>
        <a:graphic>
          <a:graphicData uri="http://schemas.openxmlformats.org/drawingml/2006/table">
            <a:tbl>
              <a:tblPr/>
              <a:tblGrid>
                <a:gridCol w="835660"/>
                <a:gridCol w="835660"/>
                <a:gridCol w="835660"/>
                <a:gridCol w="835660"/>
                <a:gridCol w="835660"/>
              </a:tblGrid>
              <a:tr h="23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vevő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mérési periódus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331640" y="5949280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Kapcsolópontokkal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868144" y="5949280"/>
            <a:ext cx="23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Kapcsolópontok nélkül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187624" y="5589240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979712" y="5373216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915816" y="558924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236296" y="3140968"/>
            <a:ext cx="1723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pontraállás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 gazdaságosság</a:t>
            </a:r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74243" y="188640"/>
            <a:ext cx="4969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mérések csoportosítása</a:t>
            </a:r>
            <a:endParaRPr lang="hu-HU" sz="28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827584" y="1196752"/>
          <a:ext cx="7647172" cy="1512168"/>
        </p:xfrm>
        <a:graphic>
          <a:graphicData uri="http://schemas.openxmlformats.org/drawingml/2006/table">
            <a:tbl>
              <a:tblPr/>
              <a:tblGrid>
                <a:gridCol w="1529102"/>
                <a:gridCol w="1529102"/>
                <a:gridCol w="1529102"/>
                <a:gridCol w="1033514"/>
                <a:gridCol w="2026352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elnevezés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alkalmazás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ponthiba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bázishossz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a mérési periódus időtartama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hagyományos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geodinamika, mérnökgeodézia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5 mm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10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 óra (több nap)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gyors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10-30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visszatéréses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2×(5-10)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55576" y="314096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Hagyományos statikus: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Mérési időtartam függ a </a:t>
            </a:r>
            <a:r>
              <a:rPr lang="hu-HU" dirty="0" err="1" smtClean="0"/>
              <a:t>bázisvonalhossztól</a:t>
            </a:r>
            <a:r>
              <a:rPr lang="hu-HU" dirty="0" smtClean="0"/>
              <a:t>, mérőfelszereléstől és az alkalmazási céltól;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nagyból a kicsi felé haladás &lt;&gt; kis elemekből történő felépítés (10 km)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kontinentális hálózatok, hosszú vektorok, mozgásvizsgálatok, mérnökgeodézia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27584" y="1196752"/>
          <a:ext cx="7647172" cy="1512168"/>
        </p:xfrm>
        <a:graphic>
          <a:graphicData uri="http://schemas.openxmlformats.org/drawingml/2006/table">
            <a:tbl>
              <a:tblPr/>
              <a:tblGrid>
                <a:gridCol w="1529102"/>
                <a:gridCol w="1529102"/>
                <a:gridCol w="1529102"/>
                <a:gridCol w="1033514"/>
                <a:gridCol w="2026352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elnevezés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alkalmazás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ponthiba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bázishossz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a mérési periódus időtartama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hagyományos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geodinamika, mérnökgeodézia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5 mm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10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 óra (több nap)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gyors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10-30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visszatéréses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2×(5-10)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55576" y="314096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Gyors statikus: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gyorsabb </a:t>
            </a:r>
            <a:r>
              <a:rPr lang="hu-HU" dirty="0" err="1" smtClean="0"/>
              <a:t>ciklustöbbértelműség</a:t>
            </a:r>
            <a:r>
              <a:rPr lang="hu-HU" dirty="0" smtClean="0"/>
              <a:t> feloldás tette lehetővé (</a:t>
            </a:r>
            <a:r>
              <a:rPr lang="hu-HU" dirty="0" err="1" smtClean="0"/>
              <a:t>max</a:t>
            </a:r>
            <a:r>
              <a:rPr lang="hu-HU" dirty="0" smtClean="0"/>
              <a:t>. 10-15 km-es vektorok, több mint 4 műhold, jó </a:t>
            </a:r>
            <a:r>
              <a:rPr lang="hu-HU" dirty="0" err="1" smtClean="0"/>
              <a:t>műholdgeometria</a:t>
            </a:r>
            <a:r>
              <a:rPr lang="hu-HU" dirty="0" smtClean="0"/>
              <a:t>)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rövid mérési program miatt nehezebben tervezhető (gyakran ezért radiális </a:t>
            </a:r>
            <a:r>
              <a:rPr lang="hu-HU" dirty="0" err="1" smtClean="0"/>
              <a:t>elnrendezés</a:t>
            </a:r>
            <a:r>
              <a:rPr lang="hu-HU" dirty="0" smtClean="0"/>
              <a:t>);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műszerállvány, vagy antennatartó bot (antennamagasság, libella!)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29788" y="188640"/>
            <a:ext cx="531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csoportosítása</a:t>
            </a:r>
            <a:endParaRPr lang="hu-HU" sz="2800" b="1" dirty="0"/>
          </a:p>
        </p:txBody>
      </p:sp>
      <p:sp>
        <p:nvSpPr>
          <p:cNvPr id="7" name="Téglalap 6"/>
          <p:cNvSpPr/>
          <p:nvPr/>
        </p:nvSpPr>
        <p:spPr>
          <a:xfrm>
            <a:off x="2195736" y="3068960"/>
            <a:ext cx="5112568" cy="2952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39752" y="3284984"/>
          <a:ext cx="4860540" cy="1512168"/>
        </p:xfrm>
        <a:graphic>
          <a:graphicData uri="http://schemas.openxmlformats.org/drawingml/2006/table">
            <a:tbl>
              <a:tblPr/>
              <a:tblGrid>
                <a:gridCol w="1624449"/>
                <a:gridCol w="1624449"/>
                <a:gridCol w="1611642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a vektor hossza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[km]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mérési periódus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egyfrekvenciás vevő [perc]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kétfrekvenciás vevő [perc]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6-7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8-9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76846" marR="768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/>
        </p:nvGraphicFramePr>
        <p:xfrm>
          <a:off x="3411538" y="5195888"/>
          <a:ext cx="2667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3" imgW="1473120" imgH="215640" progId="Equation.3">
                  <p:embed/>
                </p:oleObj>
              </mc:Choice>
              <mc:Fallback>
                <p:oleObj name="Equation" r:id="rId3" imgW="1473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5195888"/>
                        <a:ext cx="26670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827584" y="1196752"/>
          <a:ext cx="7647172" cy="1512168"/>
        </p:xfrm>
        <a:graphic>
          <a:graphicData uri="http://schemas.openxmlformats.org/drawingml/2006/table">
            <a:tbl>
              <a:tblPr/>
              <a:tblGrid>
                <a:gridCol w="1529102"/>
                <a:gridCol w="1529102"/>
                <a:gridCol w="1529102"/>
                <a:gridCol w="1033514"/>
                <a:gridCol w="2026352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elnevezés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alkalmazás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ponthiba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bázishossz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a mérési periódus időtartama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hagyományos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geodinamika, mérnökgeodézia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5 mm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10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 óra (több nap)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gyors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10-30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visszatéréses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2×(5-10)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829788" y="188640"/>
            <a:ext cx="531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csoportosítása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314096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Visszatéréses (</a:t>
            </a:r>
            <a:r>
              <a:rPr lang="hu-HU" b="1" dirty="0" err="1" smtClean="0"/>
              <a:t>reoccupation</a:t>
            </a:r>
            <a:r>
              <a:rPr lang="hu-HU" b="1" dirty="0" smtClean="0"/>
              <a:t>):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megismételt gyors statikus mérés (eltérő </a:t>
            </a:r>
            <a:r>
              <a:rPr lang="hu-HU" dirty="0" err="1" smtClean="0"/>
              <a:t>műholdgeometria</a:t>
            </a:r>
            <a:r>
              <a:rPr lang="hu-HU" dirty="0" smtClean="0"/>
              <a:t> mellett);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mérési idő rövidebb lehet (akár 5 perc is elegendő lehet);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pontokat legkorábban egy óra elteltével lehet újra mérni (eltérő </a:t>
            </a:r>
            <a:r>
              <a:rPr lang="hu-HU" dirty="0" err="1" smtClean="0"/>
              <a:t>műholdgeometria</a:t>
            </a:r>
            <a:r>
              <a:rPr lang="hu-HU" dirty="0" smtClean="0"/>
              <a:t>);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829788" y="188640"/>
            <a:ext cx="531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csoportosítása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378904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GPS </a:t>
            </a:r>
            <a:r>
              <a:rPr lang="hu-HU" b="1" dirty="0" err="1" smtClean="0"/>
              <a:t>sokszögelés</a:t>
            </a:r>
            <a:endParaRPr lang="hu-HU" b="1" dirty="0" smtClean="0"/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 szomszédos periódusok között a sokszögpontok jelentik a kapcsolatot;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nagy hálózatnál a nagyból a kicsi felé haladás elvét követjük;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827584" y="764704"/>
          <a:ext cx="7647172" cy="1512168"/>
        </p:xfrm>
        <a:graphic>
          <a:graphicData uri="http://schemas.openxmlformats.org/drawingml/2006/table">
            <a:tbl>
              <a:tblPr/>
              <a:tblGrid>
                <a:gridCol w="1529102"/>
                <a:gridCol w="1529102"/>
                <a:gridCol w="1529102"/>
                <a:gridCol w="1033514"/>
                <a:gridCol w="2026352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Calibri"/>
                          <a:ea typeface="Calibri"/>
                          <a:cs typeface="Times New Roman"/>
                        </a:rPr>
                        <a:t>elnevezés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alkalmazás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ponthiba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bázishossz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a mérési periódus időtartama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hagyományos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geodinamika, mérnökgeodézia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5 mm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10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&gt; 1 óra (több nap)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gyors statikus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10-30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visszatéréses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alappontsűrítés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2×(5-10) perc</a:t>
                      </a:r>
                    </a:p>
                  </a:txBody>
                  <a:tcPr marL="89655" marR="896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Kép 7" descr="statikus_gpssoksz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6681216" cy="67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630701" y="188640"/>
            <a:ext cx="151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Tartalom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1196752"/>
            <a:ext cx="763284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dirty="0" smtClean="0"/>
              <a:t>A GPS mérésekről.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dirty="0" smtClean="0"/>
              <a:t>A statikus és kinematikus mérések fontosabb jellemzői. 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hu-HU" dirty="0" smtClean="0"/>
              <a:t>Valós idejű differenciális (DGPS) és kinematikus (RTK) mérési módszerek.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496125" y="188640"/>
            <a:ext cx="464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folyamata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12474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Irodai előkészítés: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vízszintes, magassági és OGPSH pontok pontleírásának, pontvázlatának beszerzése;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új pontok előzetes helyének kiválasztása (jó kilátás az égboltra; megközelíthetőség; fennmaradás; elhelyezkedés lehetőleg közterületen; tájékozó irányok mérhetősége)</a:t>
            </a:r>
          </a:p>
          <a:p>
            <a:endParaRPr lang="hu-HU" dirty="0" smtClean="0"/>
          </a:p>
          <a:p>
            <a:r>
              <a:rPr lang="hu-HU" b="1" dirty="0" smtClean="0"/>
              <a:t>Terepi előkészítés: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helyszínelés, döntés a pontok végleges helyéről;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kiválasztott pontjelek ideiglenes megjelölése (kitűzési vázlat, pontszám, tájékozó irányok pontszáma)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kitakaró objektumok azonosítása, esetleg felmérése – antennatartó szerkezet méreteinek meghatározása v. kitakarási ábra szerkesztése;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hullámterjedésre kedvezőtlen hatások felsorolása (pl. rádióforrások, </a:t>
            </a:r>
            <a:r>
              <a:rPr lang="hu-HU" dirty="0" err="1" smtClean="0"/>
              <a:t>magasfesz</a:t>
            </a:r>
            <a:r>
              <a:rPr lang="hu-HU" dirty="0" smtClean="0"/>
              <a:t>. Vezetékek, nagy fémtárgyak)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pontleírás készítése;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megközelítési utasítás készítése;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496125" y="188640"/>
            <a:ext cx="464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folyamata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12474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Állandósítás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az állandósítás az alappont rendeltetésének megfelelően történik (pl. magasságmeghatározásra használjuk-e vagy sem, mozgásvizsgálati pont-e vagy sem, stb.)</a:t>
            </a:r>
          </a:p>
          <a:p>
            <a:endParaRPr lang="hu-HU" b="1" dirty="0" smtClean="0"/>
          </a:p>
          <a:p>
            <a:r>
              <a:rPr lang="hu-HU" b="1" dirty="0" smtClean="0"/>
              <a:t>Mérés előkészítése: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mérési ütemterv készítése (</a:t>
            </a:r>
            <a:r>
              <a:rPr lang="hu-HU" dirty="0" err="1" smtClean="0"/>
              <a:t>műholdgeometria</a:t>
            </a:r>
            <a:r>
              <a:rPr lang="hu-HU" dirty="0" smtClean="0"/>
              <a:t> előrejelzése, mérési ablakok kiválasztása)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műszerek mérési beállításainak elvégzése (kitakarási szög, mérési intervallum)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mérési jegyzőkönyvek elkészítése (</a:t>
            </a:r>
            <a:r>
              <a:rPr lang="hu-HU" dirty="0" err="1" smtClean="0"/>
              <a:t>Psz</a:t>
            </a:r>
            <a:r>
              <a:rPr lang="hu-HU" dirty="0" smtClean="0"/>
              <a:t>; műszer típus, </a:t>
            </a:r>
            <a:r>
              <a:rPr lang="hu-HU" dirty="0" err="1" smtClean="0"/>
              <a:t>gysz</a:t>
            </a:r>
            <a:r>
              <a:rPr lang="hu-HU" dirty="0" smtClean="0"/>
              <a:t>; antenna típus, </a:t>
            </a:r>
            <a:r>
              <a:rPr lang="hu-HU" dirty="0" err="1" smtClean="0"/>
              <a:t>gysz</a:t>
            </a:r>
            <a:r>
              <a:rPr lang="hu-HU" dirty="0" smtClean="0"/>
              <a:t>; antennamagasság; intervallum; észlelt műholdak sz.; akkumulátor állapota, stb.)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mérőfelszerelés ellenőrzése (libellák, optikai vetítők igazítottsága)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496125" y="188640"/>
            <a:ext cx="464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Statikus </a:t>
            </a:r>
            <a:r>
              <a:rPr lang="hu-HU" sz="2800" b="1" dirty="0" err="1" smtClean="0"/>
              <a:t>mérésekek</a:t>
            </a:r>
            <a:r>
              <a:rPr lang="hu-HU" sz="2800" b="1" dirty="0" smtClean="0"/>
              <a:t> folyamata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124745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Mérés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pontraállás</a:t>
            </a:r>
            <a:r>
              <a:rPr lang="hu-HU" dirty="0" smtClean="0"/>
              <a:t> (alaphálózati méréseknél a felső kő eltávolításával);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műszerfelszerelés összeállítása;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antennamagasság mérése;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mérés végrehajtása (műholdak, PDOP, akkumulátor);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antennamagasság mérése ellenőrzésként, illetve a </a:t>
            </a:r>
            <a:r>
              <a:rPr lang="hu-HU" dirty="0" err="1" smtClean="0"/>
              <a:t>pontraállás</a:t>
            </a:r>
            <a:r>
              <a:rPr lang="hu-HU" dirty="0" smtClean="0"/>
              <a:t> ellenőrzése;</a:t>
            </a:r>
          </a:p>
          <a:p>
            <a:pPr lvl="1"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6" name="Kép 5" descr="TRM33429_00+G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94981"/>
            <a:ext cx="6408712" cy="50142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1560" y="350100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Feldolgozás: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fájlok beolvasása (mérési jellemzők beállítása – antennatípus, antennamagasság, pontszám);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bázisvonalak feldolgozása (az adatok szűrésével);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hálózatkiegyenlítés (ha lehetséges);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koordinátatranszformáció</a:t>
            </a:r>
            <a:r>
              <a:rPr lang="hu-HU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332490" y="188640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Kinematikus mérési módszerek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Továbbra is relatív helymeghatározási eljárás, fázisméréssel. </a:t>
            </a:r>
          </a:p>
          <a:p>
            <a:pPr>
              <a:buFontTx/>
              <a:buChar char="-"/>
            </a:pPr>
            <a:r>
              <a:rPr lang="hu-HU" dirty="0" smtClean="0"/>
              <a:t> Egy ismert helyzetű bázishoz képest határozzuk meg a mozgásban lévő vevő koordinátáit az idő függvényében</a:t>
            </a:r>
          </a:p>
          <a:p>
            <a:pPr>
              <a:buFontTx/>
              <a:buChar char="-"/>
            </a:pPr>
            <a:r>
              <a:rPr lang="hu-HU" dirty="0" smtClean="0"/>
              <a:t> Ált. cm-es pontosság;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3" y="299695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Inicializálás</a:t>
            </a:r>
          </a:p>
          <a:p>
            <a:endParaRPr lang="hu-HU" dirty="0" smtClean="0"/>
          </a:p>
          <a:p>
            <a:r>
              <a:rPr lang="hu-HU" dirty="0" smtClean="0"/>
              <a:t>Mivel fázismérésről van szó, a cm-es pontosság eléréséhez szükséges a </a:t>
            </a:r>
            <a:r>
              <a:rPr lang="hu-HU" dirty="0" err="1" smtClean="0"/>
              <a:t>ciklustöbbértelműségek</a:t>
            </a:r>
            <a:r>
              <a:rPr lang="hu-HU" dirty="0" smtClean="0"/>
              <a:t> feloldása.  A mérés kezdeti időpontjára vonatkozó </a:t>
            </a:r>
            <a:r>
              <a:rPr lang="hu-HU" i="1" dirty="0" smtClean="0">
                <a:latin typeface="Cambria" pitchFamily="18" charset="0"/>
              </a:rPr>
              <a:t>N</a:t>
            </a:r>
            <a:r>
              <a:rPr lang="hu-HU" i="1" baseline="-25000" dirty="0" smtClean="0">
                <a:latin typeface="Cambria" pitchFamily="18" charset="0"/>
              </a:rPr>
              <a:t>i</a:t>
            </a:r>
            <a:r>
              <a:rPr lang="hu-HU" dirty="0" smtClean="0"/>
              <a:t> egész értékek meghatározásának folyamatát hívjuk inicializálásnak.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897005" y="188640"/>
            <a:ext cx="4246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Néhány inicializálási eljárás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196752"/>
            <a:ext cx="7939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 Gyors-statikus méréssel </a:t>
            </a:r>
            <a:r>
              <a:rPr lang="hu-HU" dirty="0" smtClean="0"/>
              <a:t>meghatározzuk a mozgó vevő kezdőpontjának helyzetét: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az I inicializáló pont a vevőtől akár távolabb is lehet (</a:t>
            </a:r>
            <a:r>
              <a:rPr lang="hu-HU" dirty="0" err="1" smtClean="0"/>
              <a:t>max</a:t>
            </a:r>
            <a:r>
              <a:rPr lang="hu-HU" dirty="0" smtClean="0"/>
              <a:t>. 15 km);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hátránya a gyors statikus mérés okozta időveszteség (5-30 perc);</a:t>
            </a:r>
            <a:endParaRPr lang="hu-HU" dirty="0"/>
          </a:p>
        </p:txBody>
      </p:sp>
      <p:pic>
        <p:nvPicPr>
          <p:cNvPr id="6" name="Kép 5" descr="inicializala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80928"/>
            <a:ext cx="5711952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749737" y="188640"/>
            <a:ext cx="339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Inicializálási eljárások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196752"/>
            <a:ext cx="7064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 Inicializálás ismert ponton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az I inicializáló pont egy ismert pont;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előnye, hogy csak 1-2 perces mérést kell végezni;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hátránya, hogy szükségünk van egy további ismert pontra;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szükséges, hogy a két pont relatív helyzethibája </a:t>
            </a:r>
            <a:r>
              <a:rPr lang="hu-HU" dirty="0" err="1" smtClean="0"/>
              <a:t>max</a:t>
            </a:r>
            <a:r>
              <a:rPr lang="hu-HU" dirty="0" smtClean="0"/>
              <a:t>. 1-2 cm legyen;</a:t>
            </a:r>
            <a:endParaRPr lang="hu-HU" dirty="0"/>
          </a:p>
        </p:txBody>
      </p:sp>
      <p:pic>
        <p:nvPicPr>
          <p:cNvPr id="6" name="Kép 5" descr="inicializala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5711952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749737" y="188640"/>
            <a:ext cx="339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Inicializálási eljárások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Inicializálás menet közben (OTF – </a:t>
            </a:r>
            <a:r>
              <a:rPr lang="hu-HU" b="1" dirty="0" err="1" smtClean="0"/>
              <a:t>On-the-fly</a:t>
            </a:r>
            <a:r>
              <a:rPr lang="hu-HU" b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nem kell a mozgó vevőnek ismert pontból indulnia;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eleinte kb. 200 mp-ig tartott, ma már valós időben is működik (néhány mp);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az inicializálás alatt nem lehet jelvesztés;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jelvesztés után újra kell inicializálni;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visszafelé történő feldolgozás (</a:t>
            </a:r>
            <a:r>
              <a:rPr lang="hu-HU" dirty="0" err="1" smtClean="0"/>
              <a:t>backward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7" name="Kép 6" descr="inicializalas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727" y="2852936"/>
            <a:ext cx="5748585" cy="33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9370" y="188640"/>
            <a:ext cx="5904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kinematikus mérések csoportosítása</a:t>
            </a:r>
            <a:endParaRPr lang="hu-HU" sz="28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755576" y="1340768"/>
          <a:ext cx="7606753" cy="1754872"/>
        </p:xfrm>
        <a:graphic>
          <a:graphicData uri="http://schemas.openxmlformats.org/drawingml/2006/table">
            <a:tbl>
              <a:tblPr/>
              <a:tblGrid>
                <a:gridCol w="1961968"/>
                <a:gridCol w="2107298"/>
                <a:gridCol w="1170079"/>
                <a:gridCol w="1053649"/>
                <a:gridCol w="1313759"/>
              </a:tblGrid>
              <a:tr h="50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Calibri"/>
                          <a:ea typeface="Calibri"/>
                          <a:cs typeface="Times New Roman"/>
                        </a:rPr>
                        <a:t>elnevezés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alkalmazás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ponthiba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jellemző bázishossz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Calibri"/>
                          <a:ea typeface="Calibri"/>
                          <a:cs typeface="Times New Roman"/>
                        </a:rPr>
                        <a:t>feldolgozás</a:t>
                      </a:r>
                      <a:endParaRPr lang="hu-H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félkinematikus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(stop &amp; go)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felmérés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1-2 cm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utólagos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valódi kinematikus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felmérés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1-3 cm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15 km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utólagos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RTK 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felmérés vagy kitűzés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1-3 cm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5-10 km*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Calibri"/>
                          <a:ea typeface="Calibri"/>
                          <a:cs typeface="Times New Roman"/>
                        </a:rPr>
                        <a:t>&lt; 40km **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Calibri"/>
                          <a:ea typeface="Calibri"/>
                          <a:cs typeface="Times New Roman"/>
                        </a:rPr>
                        <a:t>valós idejű</a:t>
                      </a:r>
                    </a:p>
                  </a:txBody>
                  <a:tcPr marL="89180" marR="891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588224" y="3140968"/>
            <a:ext cx="1762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* saját bázissal</a:t>
            </a:r>
          </a:p>
          <a:p>
            <a:r>
              <a:rPr lang="hu-HU" sz="1100" dirty="0" smtClean="0"/>
              <a:t>**hálózati RTK megoldással</a:t>
            </a:r>
            <a:endParaRPr lang="hu-HU" sz="11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7584" y="4005064"/>
            <a:ext cx="7284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Geodéziai pontossági kinematikus mérések:</a:t>
            </a:r>
          </a:p>
          <a:p>
            <a:pPr lvl="1">
              <a:buFontTx/>
              <a:buChar char="-"/>
            </a:pPr>
            <a:r>
              <a:rPr lang="hu-HU" dirty="0" smtClean="0"/>
              <a:t> Részletes felmérés;</a:t>
            </a:r>
          </a:p>
          <a:p>
            <a:pPr lvl="1">
              <a:buFontTx/>
              <a:buChar char="-"/>
            </a:pPr>
            <a:r>
              <a:rPr lang="hu-HU" dirty="0" smtClean="0"/>
              <a:t> kitűzés;</a:t>
            </a:r>
          </a:p>
          <a:p>
            <a:pPr lvl="1">
              <a:buFontTx/>
              <a:buChar char="-"/>
            </a:pPr>
            <a:r>
              <a:rPr lang="hu-HU" dirty="0" smtClean="0"/>
              <a:t> mérnökgeodéziai célú mozgásvizsgálatok;</a:t>
            </a:r>
          </a:p>
          <a:p>
            <a:pPr lvl="1">
              <a:buFontTx/>
              <a:buChar char="-"/>
            </a:pPr>
            <a:r>
              <a:rPr lang="hu-HU" dirty="0" smtClean="0"/>
              <a:t> légi, vízi v. szárazföldi jármű cm-es pontosságú </a:t>
            </a:r>
            <a:r>
              <a:rPr lang="hu-HU" dirty="0" err="1" smtClean="0"/>
              <a:t>helyzetmeghatározása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75462" y="188640"/>
            <a:ext cx="706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kinematikus mérések gyakorlati bemutatása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124744"/>
            <a:ext cx="76646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 smtClean="0"/>
              <a:t>Előkészítés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Referenciapontok helyének kiválasztása, helyszínelése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Transzformációs pontok (közös pontok) beszerzése, felkeresése (ha kell)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Mérések tervezése (városi kanyonok!)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Mérés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err="1" smtClean="0"/>
              <a:t>Félkinematikus</a:t>
            </a:r>
            <a:r>
              <a:rPr lang="hu-HU" dirty="0" smtClean="0"/>
              <a:t> módszer;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Valódi kinematikus módszer;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RTK módszer;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Feldolgozás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Mért vektorok feldolgozása;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Koordinátaszámítás;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Transzformáció a helyi rendszerbe;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dirty="0" smtClean="0"/>
              <a:t>Esetleg szűrés, felesleges mérések eltávolítása, stb.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felkinematik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629400" cy="336194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300284" y="188640"/>
            <a:ext cx="5843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</a:t>
            </a:r>
            <a:r>
              <a:rPr lang="hu-HU" sz="2800" b="1" dirty="0" err="1" smtClean="0"/>
              <a:t>félkinematikus</a:t>
            </a:r>
            <a:r>
              <a:rPr lang="hu-HU" sz="2800" b="1" dirty="0" smtClean="0"/>
              <a:t> módszer (Stop &amp; Go)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40770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Jelvesztés esetén újrainicializálás: ismeretlen ponton, vagy az utolsó mért ponton (ismert ponton).</a:t>
            </a:r>
          </a:p>
          <a:p>
            <a:endParaRPr lang="hu-HU" dirty="0" smtClean="0"/>
          </a:p>
          <a:p>
            <a:r>
              <a:rPr lang="hu-HU" b="1" dirty="0" smtClean="0"/>
              <a:t>A mérések ellenőrzése: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menet közben ismert pontok megmérésével;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kezdőpontra visszazárással;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mérést ismert ponton fejezzük be;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az utolsó ponton statikus mérést hajtunk végre (visszafelé feldolgozás)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619672" y="3717032"/>
            <a:ext cx="5904656" cy="2592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b="1" dirty="0" smtClean="0">
                <a:solidFill>
                  <a:schemeClr val="tx1"/>
                </a:solidFill>
              </a:rPr>
              <a:t>Előny: 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 a statikus méréshez képest gyorsabb;</a:t>
            </a:r>
          </a:p>
          <a:p>
            <a:pPr algn="just"/>
            <a:endParaRPr lang="hu-HU" b="1" dirty="0" smtClean="0">
              <a:solidFill>
                <a:schemeClr val="tx1"/>
              </a:solidFill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Hátrány: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 folyamatos műholdészlelés a pontok között is!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>
              <a:solidFill>
                <a:schemeClr val="tx1"/>
              </a:solidFill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</a:rPr>
              <a:t>Pontosság: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1-2cm + 1mm/km</a:t>
            </a:r>
          </a:p>
          <a:p>
            <a:pPr algn="just"/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08352" y="188640"/>
            <a:ext cx="283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mérésekről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9807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Bár a műszerek kezelése egyszerű, a mérések szakszerű elvégzése tervezést és körültekintést igényel.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44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Pontossági igények (a térbeli ponthiba alapján):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971600" y="2492896"/>
          <a:ext cx="6842346" cy="2859376"/>
        </p:xfrm>
        <a:graphic>
          <a:graphicData uri="http://schemas.openxmlformats.org/drawingml/2006/table">
            <a:tbl>
              <a:tblPr/>
              <a:tblGrid>
                <a:gridCol w="3337586"/>
                <a:gridCol w="3504760"/>
              </a:tblGrid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libri"/>
                          <a:ea typeface="Calibri"/>
                          <a:cs typeface="Times New Roman"/>
                        </a:rPr>
                        <a:t>pontossági kategória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ponthiba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tízméteres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&gt; 10,0 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többméteres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1,50-10,0 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0,50-1,50 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szubméteres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0,20-0,50m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deciméteres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libri"/>
                          <a:ea typeface="Calibri"/>
                          <a:cs typeface="Times New Roman"/>
                        </a:rPr>
                        <a:t>0,05-0,20m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centiméteres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libri"/>
                          <a:ea typeface="Calibri"/>
                          <a:cs typeface="Times New Roman"/>
                        </a:rPr>
                        <a:t>5mm – 50mm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Calibri"/>
                          <a:ea typeface="Calibri"/>
                          <a:cs typeface="Times New Roman"/>
                        </a:rPr>
                        <a:t>milliméteres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Calibri"/>
                          <a:ea typeface="Calibri"/>
                          <a:cs typeface="Times New Roman"/>
                        </a:rPr>
                        <a:t>&lt; 5mm</a:t>
                      </a:r>
                    </a:p>
                  </a:txBody>
                  <a:tcPr marL="127147" marR="127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779912" y="544522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ACSM (American </a:t>
            </a:r>
            <a:r>
              <a:rPr lang="hu-HU" sz="1200" dirty="0" err="1" smtClean="0"/>
              <a:t>Congress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</a:t>
            </a:r>
            <a:r>
              <a:rPr lang="hu-HU" sz="1200" dirty="0" err="1" smtClean="0"/>
              <a:t>Surveying</a:t>
            </a:r>
            <a:r>
              <a:rPr lang="hu-HU" sz="1200" dirty="0" smtClean="0"/>
              <a:t> and </a:t>
            </a:r>
            <a:r>
              <a:rPr lang="hu-HU" sz="1200" dirty="0" err="1" smtClean="0"/>
              <a:t>Mapping</a:t>
            </a:r>
            <a:r>
              <a:rPr lang="hu-HU" sz="1200" dirty="0" smtClean="0"/>
              <a:t>)</a:t>
            </a:r>
          </a:p>
        </p:txBody>
      </p:sp>
      <p:sp>
        <p:nvSpPr>
          <p:cNvPr id="10" name="Téglalap 9"/>
          <p:cNvSpPr/>
          <p:nvPr/>
        </p:nvSpPr>
        <p:spPr>
          <a:xfrm>
            <a:off x="5220072" y="2852936"/>
            <a:ext cx="172819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48264" y="2996952"/>
            <a:ext cx="17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Navigációs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C00000"/>
                </a:solidFill>
              </a:rPr>
              <a:t>vevők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220072" y="3573016"/>
            <a:ext cx="1728192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947437" y="3861048"/>
            <a:ext cx="219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Térinformatikai vevők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220072" y="4653136"/>
            <a:ext cx="1728192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947437" y="4653136"/>
            <a:ext cx="170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92D050"/>
                </a:solidFill>
              </a:rPr>
              <a:t>Geodéziai vevők</a:t>
            </a: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220072" y="5013176"/>
            <a:ext cx="172819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948264" y="5013176"/>
            <a:ext cx="207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B050"/>
                </a:solidFill>
              </a:rPr>
              <a:t>Geodinamikai</a:t>
            </a:r>
            <a:r>
              <a:rPr lang="hu-HU" dirty="0" smtClean="0">
                <a:solidFill>
                  <a:srgbClr val="00B050"/>
                </a:solidFill>
              </a:rPr>
              <a:t> vevők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95536" y="5949280"/>
            <a:ext cx="801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pontossági igény befolyásolja az alkalmazott vevőt, illetve a mérési technológiát is!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785051" y="188640"/>
            <a:ext cx="4358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Valódi kinematikus módszer</a:t>
            </a:r>
            <a:endParaRPr lang="hu-HU" sz="2800" b="1" dirty="0"/>
          </a:p>
        </p:txBody>
      </p:sp>
      <p:pic>
        <p:nvPicPr>
          <p:cNvPr id="5" name="Kép 4" descr="valodikinematik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056376" cy="371856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7" y="443711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Folyamatos adatrögzítés előre beállított időközönként;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pontsűrűség függ a mozgási sebességtől;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alkalmazási lehetőségek: terepfelmérés, vasutak felmérése, mozgásvizsgálatok, repülőgépek helymeghatározása (</a:t>
            </a:r>
            <a:r>
              <a:rPr lang="hu-HU" dirty="0" err="1" smtClean="0"/>
              <a:t>légifényképezés</a:t>
            </a:r>
            <a:r>
              <a:rPr lang="hu-HU" dirty="0" smtClean="0"/>
              <a:t>); hajók </a:t>
            </a:r>
            <a:r>
              <a:rPr lang="hu-HU" dirty="0" err="1" smtClean="0"/>
              <a:t>helyzetmeghatározása</a:t>
            </a:r>
            <a:r>
              <a:rPr lang="hu-HU" dirty="0" smtClean="0"/>
              <a:t> (pl. mederfelmérés)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75856" y="5805264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Pontosság: 1-5 cm + 1mm/km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54602" y="188640"/>
            <a:ext cx="45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Valós idejű mérési módszerek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34076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Valós idejű alkalmazások:</a:t>
            </a:r>
            <a:r>
              <a:rPr lang="hu-HU" dirty="0" smtClean="0"/>
              <a:t> a mérések és a koordináta meghatározása között </a:t>
            </a:r>
            <a:r>
              <a:rPr lang="hu-HU" dirty="0" err="1" smtClean="0"/>
              <a:t>max</a:t>
            </a:r>
            <a:r>
              <a:rPr lang="hu-HU" dirty="0" smtClean="0"/>
              <a:t>. néhány másodperc telik el.</a:t>
            </a:r>
          </a:p>
          <a:p>
            <a:endParaRPr lang="hu-HU" dirty="0" smtClean="0"/>
          </a:p>
          <a:p>
            <a:r>
              <a:rPr lang="hu-HU" b="1" dirty="0" smtClean="0"/>
              <a:t>Közel valósidejű alkalmazások:</a:t>
            </a:r>
            <a:r>
              <a:rPr lang="hu-HU" dirty="0" smtClean="0"/>
              <a:t> a mérések és a koordináta (vagy egyéb paraméterek) meghatározása között néhány 10 perc, </a:t>
            </a:r>
            <a:r>
              <a:rPr lang="hu-HU" dirty="0" err="1" smtClean="0"/>
              <a:t>max</a:t>
            </a:r>
            <a:r>
              <a:rPr lang="hu-HU" dirty="0" smtClean="0"/>
              <a:t>. 1-2 óra telik el.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422108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mért mennyiségek alapján:</a:t>
            </a:r>
          </a:p>
          <a:p>
            <a:endParaRPr lang="hu-HU" b="1" dirty="0" smtClean="0"/>
          </a:p>
          <a:p>
            <a:r>
              <a:rPr lang="hu-HU" b="1" dirty="0" smtClean="0"/>
              <a:t>Differenciális GPS (DGPS):</a:t>
            </a:r>
            <a:r>
              <a:rPr lang="hu-HU" dirty="0" smtClean="0"/>
              <a:t> kódméréseken alapuló relatív technika</a:t>
            </a:r>
          </a:p>
          <a:p>
            <a:endParaRPr lang="hu-HU" dirty="0" smtClean="0"/>
          </a:p>
          <a:p>
            <a:r>
              <a:rPr lang="hu-HU" b="1" dirty="0" smtClean="0"/>
              <a:t>Valós idejű kinematikus (</a:t>
            </a:r>
            <a:r>
              <a:rPr lang="hu-HU" b="1" dirty="0" err="1" smtClean="0"/>
              <a:t>Real-time</a:t>
            </a:r>
            <a:r>
              <a:rPr lang="hu-HU" b="1" dirty="0" smtClean="0"/>
              <a:t> </a:t>
            </a:r>
            <a:r>
              <a:rPr lang="hu-HU" b="1" dirty="0" err="1" smtClean="0"/>
              <a:t>kinematic</a:t>
            </a:r>
            <a:r>
              <a:rPr lang="hu-HU" b="1" dirty="0" smtClean="0"/>
              <a:t> – RTK):</a:t>
            </a:r>
            <a:r>
              <a:rPr lang="hu-HU" dirty="0" smtClean="0"/>
              <a:t> fázisméréseken alapuló relatív technika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215424" y="188640"/>
            <a:ext cx="3928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Differenciális GPS (DGPS)</a:t>
            </a:r>
            <a:endParaRPr lang="hu-HU" sz="2800" b="1" dirty="0"/>
          </a:p>
        </p:txBody>
      </p:sp>
      <p:pic>
        <p:nvPicPr>
          <p:cNvPr id="5" name="Kép 4" descr="dg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830032" cy="35711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6" y="4581128"/>
            <a:ext cx="6313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Differenciális korrekciók: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általában a kódtávolságok korrekciói (ez a pontosabb);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esetleg koordinátajavítások;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ált. kb. 200-300 km-es távolságig használható (Monor)</a:t>
            </a:r>
          </a:p>
          <a:p>
            <a:pPr lvl="2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szubméteres</a:t>
            </a:r>
            <a:r>
              <a:rPr lang="hu-HU" dirty="0" smtClean="0"/>
              <a:t> pontosság (térinformatika)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47579" y="188640"/>
            <a:ext cx="729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Valósidejű kinematikus helymeghatározás (RTK)</a:t>
            </a:r>
            <a:endParaRPr lang="hu-HU" sz="2800" b="1" dirty="0"/>
          </a:p>
        </p:txBody>
      </p:sp>
      <p:pic>
        <p:nvPicPr>
          <p:cNvPr id="6" name="Kép 5" descr="r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339584" cy="4035552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2339752" y="3573016"/>
            <a:ext cx="4392488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868144" y="4797152"/>
            <a:ext cx="166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hu-HU" b="1" i="1" dirty="0" smtClean="0">
                <a:solidFill>
                  <a:srgbClr val="0070C0"/>
                </a:solidFill>
              </a:rPr>
              <a:t>X</a:t>
            </a:r>
            <a:r>
              <a:rPr lang="hu-HU" b="1" i="1" baseline="-25000" dirty="0" smtClean="0">
                <a:solidFill>
                  <a:srgbClr val="0070C0"/>
                </a:solidFill>
              </a:rPr>
              <a:t>AP</a:t>
            </a:r>
            <a:r>
              <a:rPr lang="hu-HU" b="1" i="1" dirty="0" smtClean="0">
                <a:solidFill>
                  <a:srgbClr val="0070C0"/>
                </a:solidFill>
              </a:rPr>
              <a:t>, </a:t>
            </a:r>
            <a:r>
              <a:rPr lang="hu-HU" b="1" i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hu-HU" b="1" i="1" dirty="0" smtClean="0">
                <a:solidFill>
                  <a:srgbClr val="0070C0"/>
                </a:solidFill>
              </a:rPr>
              <a:t>Y</a:t>
            </a:r>
            <a:r>
              <a:rPr lang="hu-HU" b="1" i="1" baseline="-25000" dirty="0" smtClean="0">
                <a:solidFill>
                  <a:srgbClr val="0070C0"/>
                </a:solidFill>
              </a:rPr>
              <a:t>AP</a:t>
            </a:r>
            <a:r>
              <a:rPr lang="hu-HU" b="1" i="1" dirty="0" smtClean="0">
                <a:solidFill>
                  <a:srgbClr val="0070C0"/>
                </a:solidFill>
              </a:rPr>
              <a:t>, </a:t>
            </a:r>
            <a:r>
              <a:rPr lang="hu-HU" b="1" i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hu-HU" b="1" i="1" dirty="0" smtClean="0">
                <a:solidFill>
                  <a:srgbClr val="0070C0"/>
                </a:solidFill>
              </a:rPr>
              <a:t>Z</a:t>
            </a:r>
            <a:r>
              <a:rPr lang="hu-HU" b="1" i="1" baseline="-25000" dirty="0" smtClean="0">
                <a:solidFill>
                  <a:srgbClr val="0070C0"/>
                </a:solidFill>
              </a:rPr>
              <a:t>AP</a:t>
            </a:r>
            <a:endParaRPr lang="hu-HU" b="1" i="1" baseline="-25000" dirty="0">
              <a:solidFill>
                <a:srgbClr val="0070C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9552" y="5301208"/>
            <a:ext cx="692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Adatátvitel: </a:t>
            </a:r>
            <a:r>
              <a:rPr lang="hu-HU" dirty="0" smtClean="0"/>
              <a:t>rádió adó-vevő; GSM telefon; GPRS-EDGE-3G mobil internet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9552" y="5733256"/>
            <a:ext cx="609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Eszközök: </a:t>
            </a:r>
            <a:r>
              <a:rPr lang="hu-HU" dirty="0" smtClean="0"/>
              <a:t>korábban L1 (néhány km), ma L1&amp;L2 (akár 30-40 km)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47579" y="188640"/>
            <a:ext cx="729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Valósidejű kinematikus helymeghatározás (RTK)</a:t>
            </a:r>
            <a:endParaRPr lang="hu-HU" sz="2800" b="1" dirty="0"/>
          </a:p>
        </p:txBody>
      </p:sp>
      <p:pic>
        <p:nvPicPr>
          <p:cNvPr id="5" name="Kép 4" descr="r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464496" cy="245473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378904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referenciaállomás elemei: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GPS vevő és antenna;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RTK szoftver (a vevőbe építve);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rádiókapcsolat (v. mobil internet, stb.);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adatbeviteli lehetőség (antennamag, a referenciaállomás koordinátái, stb.)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932040" y="378904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mozgó vevő (</a:t>
            </a:r>
            <a:r>
              <a:rPr lang="hu-HU" b="1" dirty="0" err="1" smtClean="0"/>
              <a:t>rover</a:t>
            </a:r>
            <a:r>
              <a:rPr lang="hu-HU" b="1" dirty="0" smtClean="0"/>
              <a:t>) elemei: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GPS vevő és antenna, antennatartó rúd;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RTK szoftver (a vevőbe építve);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rádiókapcsolat (v. mobil internet, stb.);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terepi kontroller (vezérlőegység)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adatbeviteli lehetőség (antennamag, a referenciaállomás koordinátái, stb.)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/>
              <a:t>Köszönöm a figyelmet!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08352" y="188640"/>
            <a:ext cx="283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mérésekről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80728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Kód vagy fázismérés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3" y="177281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Geodéziai pontosságot csak fázisméréssel lehet elérni. Itt viszont probléma a </a:t>
            </a:r>
            <a:r>
              <a:rPr lang="hu-HU" dirty="0" err="1" smtClean="0"/>
              <a:t>ciklustöbbértelműség</a:t>
            </a:r>
            <a:r>
              <a:rPr lang="hu-HU" dirty="0" smtClean="0"/>
              <a:t> feloldása.</a:t>
            </a:r>
          </a:p>
          <a:p>
            <a:endParaRPr lang="hu-HU" dirty="0" smtClean="0"/>
          </a:p>
          <a:p>
            <a:r>
              <a:rPr lang="hu-HU" dirty="0" smtClean="0"/>
              <a:t>Kódmérést bármelyik mérési időpontban ki tudjuk értékelni, viszont a pontosság nagyságrendekkel rosszabb.</a:t>
            </a:r>
          </a:p>
          <a:p>
            <a:endParaRPr lang="hu-HU" dirty="0" smtClean="0"/>
          </a:p>
          <a:p>
            <a:r>
              <a:rPr lang="hu-HU" dirty="0" smtClean="0"/>
              <a:t>Geodéziai vevők mindkét mérésre alkalmasak, míg a navigációs vevők általában csak kódmérést hajtanak végre (bár a fázismérések is időnként kinyerhetők belőlük).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08352" y="188640"/>
            <a:ext cx="283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mérésekről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836712"/>
            <a:ext cx="394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Abszolút vagy relatív helymeghatározás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126876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Abszolút helymeghatározás (</a:t>
            </a:r>
            <a:r>
              <a:rPr lang="hu-HU" b="1" dirty="0" err="1" smtClean="0"/>
              <a:t>single</a:t>
            </a:r>
            <a:r>
              <a:rPr lang="hu-HU" b="1" dirty="0" smtClean="0"/>
              <a:t> </a:t>
            </a:r>
            <a:r>
              <a:rPr lang="hu-HU" b="1" dirty="0" err="1" smtClean="0"/>
              <a:t>point</a:t>
            </a:r>
            <a:r>
              <a:rPr lang="hu-HU" b="1" dirty="0" smtClean="0"/>
              <a:t> </a:t>
            </a:r>
            <a:r>
              <a:rPr lang="hu-HU" b="1" dirty="0" err="1" smtClean="0"/>
              <a:t>positioning</a:t>
            </a:r>
            <a:r>
              <a:rPr lang="hu-HU" b="1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egyetlen pont koordinátáinak meghatározása csupán ezen a ponton végzett észlelésekből;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min. 4 műhold esetén háromdimenziós koordinátákat, min. 3 műhold esetén pedig ellipszoid felületi koordinátákat kaphatunk meg;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elsősorban kódmérés alapján hajtható végre, de bizonyos korlátokkal fázisméréssel is megvalósítható (</a:t>
            </a:r>
            <a:r>
              <a:rPr lang="hu-HU" dirty="0" err="1" smtClean="0"/>
              <a:t>precise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positioning</a:t>
            </a:r>
            <a:r>
              <a:rPr lang="hu-HU" dirty="0" smtClean="0"/>
              <a:t> – PPP)</a:t>
            </a:r>
            <a:endParaRPr lang="hu-HU" dirty="0"/>
          </a:p>
        </p:txBody>
      </p:sp>
      <p:pic>
        <p:nvPicPr>
          <p:cNvPr id="8" name="Kép 7" descr="abszolut_relativ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130040" cy="2505456"/>
          </a:xfrm>
          <a:prstGeom prst="rect">
            <a:avLst/>
          </a:prstGeom>
        </p:spPr>
      </p:pic>
      <p:pic>
        <p:nvPicPr>
          <p:cNvPr id="9" name="Kép 8" descr="abszolut_relativ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56992"/>
            <a:ext cx="2865120" cy="274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836712"/>
            <a:ext cx="394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Abszolút vagy relatív helymeghatározás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308352" y="188640"/>
            <a:ext cx="283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mérésekről</a:t>
            </a:r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26876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Relatív helymeghatározás (</a:t>
            </a:r>
            <a:r>
              <a:rPr lang="hu-HU" b="1" dirty="0" err="1" smtClean="0"/>
              <a:t>relative</a:t>
            </a:r>
            <a:r>
              <a:rPr lang="hu-HU" b="1" dirty="0" smtClean="0"/>
              <a:t> </a:t>
            </a:r>
            <a:r>
              <a:rPr lang="hu-HU" b="1" dirty="0" err="1" smtClean="0"/>
              <a:t>point</a:t>
            </a:r>
            <a:r>
              <a:rPr lang="hu-HU" b="1" dirty="0" smtClean="0"/>
              <a:t> </a:t>
            </a:r>
            <a:r>
              <a:rPr lang="hu-HU" b="1" dirty="0" err="1" smtClean="0"/>
              <a:t>positioning</a:t>
            </a:r>
            <a:r>
              <a:rPr lang="hu-HU" b="1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egy rögzített helyzetű ponthoz képest határozzuk meg a további pontok </a:t>
            </a:r>
            <a:r>
              <a:rPr lang="hu-HU" i="1" dirty="0" smtClean="0">
                <a:latin typeface="Symbol" pitchFamily="18" charset="2"/>
              </a:rPr>
              <a:t>D</a:t>
            </a:r>
            <a:r>
              <a:rPr lang="hu-HU" dirty="0" smtClean="0"/>
              <a:t>X, </a:t>
            </a:r>
            <a:r>
              <a:rPr lang="hu-HU" i="1" dirty="0" smtClean="0">
                <a:latin typeface="Symbol" pitchFamily="18" charset="2"/>
              </a:rPr>
              <a:t>D</a:t>
            </a:r>
            <a:r>
              <a:rPr lang="hu-HU" dirty="0" smtClean="0"/>
              <a:t>Y és </a:t>
            </a:r>
            <a:r>
              <a:rPr lang="hu-HU" i="1" dirty="0" smtClean="0">
                <a:latin typeface="Symbol" pitchFamily="18" charset="2"/>
              </a:rPr>
              <a:t>D</a:t>
            </a:r>
            <a:r>
              <a:rPr lang="hu-HU" dirty="0" smtClean="0"/>
              <a:t>Z koordinátakülönbségeit;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vektor mindkét végpontján ugyanazon műholdakat, ugyanabban az időpillanatban kell észlelnünk;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differenciális (ált. kódmérés) &lt;&gt; relatív (ált. fázismérés)</a:t>
            </a:r>
            <a:endParaRPr lang="hu-HU" dirty="0"/>
          </a:p>
        </p:txBody>
      </p:sp>
      <p:pic>
        <p:nvPicPr>
          <p:cNvPr id="7" name="Kép 6" descr="abszolut_relativ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6187456" cy="325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08352" y="188640"/>
            <a:ext cx="2835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mérésekről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980728"/>
            <a:ext cx="329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Statikus vagy kinematikus mérés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41277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Statikus mérés: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vevőberendezések(!) a mérés során mozdulatlanok, a mérendő pontokon állnak; 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b="1" dirty="0" smtClean="0"/>
              <a:t>Kinematikus mérés: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a műszerek közül egy vagy több a mérés folyamán mozog;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érzékenyebb a jelvesztére (ciklusugrás);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tágabb alkalmazási területek (navigáció, valós idejű mozgásvizsgálatok, stb.)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93799" y="188640"/>
            <a:ext cx="565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helymeghatározási módszerek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267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Statikus-abszolút módszer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célja egyetlen, a mérés során mozdulatlan antenna térbeli helyzetének meghatározása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általában kódmérés (SPP), de lehet fázismérés (PPP) is;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WGS-84 koordináták általában a kijelzőn leolvashatóak;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hosszabb mérés esetén a koordináta-megoldások átlagolhatóak;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akkor alkalmazható, ha nincsen geodéziai alappont a munkaterület környezetében, viszont kizárólag fázismérés esetén éri el a geodéziai pontosságot;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segítségével a vevőóra szinkronizálása kellő pontossággal elvégezhető relatív helymeghatározás esetén is. 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vízszintes értelmű pontossága kikapcsolt SA mellett 8-15 méteres nagyságrendű.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93799" y="188640"/>
            <a:ext cx="565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smtClean="0"/>
              <a:t>A GPS helymeghatározási módszerek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309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Kinematikus-abszolút módszer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41277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célja a mozgó (járművön, emberen, állaton, stb. elhelyezett) antenna helyzetének meghatározása;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vízszintes értelmű pontossága kikapcsolt SA mellett 8-15 méteres nagyságrendű.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általában navigációs célra (hajózás, közúti közlekedés, repülés) alkalmazzák.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2364</Words>
  <Application>Microsoft Office PowerPoint</Application>
  <PresentationFormat>Diavetítés a képernyőre (4:3 oldalarány)</PresentationFormat>
  <Paragraphs>484</Paragraphs>
  <Slides>35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Symbol</vt:lpstr>
      <vt:lpstr>Times New Roman</vt:lpstr>
      <vt:lpstr>Office-téma</vt:lpstr>
      <vt:lpstr>Equation</vt:lpstr>
      <vt:lpstr>Műholdas helymeghatározás  7. előadás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dc:creator>Rozsa Szabolcs</dc:creator>
  <cp:lastModifiedBy>Rozsa Szabolcs</cp:lastModifiedBy>
  <cp:revision>323</cp:revision>
  <dcterms:modified xsi:type="dcterms:W3CDTF">2015-10-26T09:42:36Z</dcterms:modified>
</cp:coreProperties>
</file>