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69" r:id="rId12"/>
    <p:sldId id="270" r:id="rId13"/>
    <p:sldId id="271" r:id="rId14"/>
    <p:sldId id="295" r:id="rId15"/>
    <p:sldId id="267" r:id="rId16"/>
    <p:sldId id="308" r:id="rId17"/>
    <p:sldId id="309" r:id="rId18"/>
    <p:sldId id="310" r:id="rId19"/>
    <p:sldId id="328" r:id="rId20"/>
    <p:sldId id="311" r:id="rId21"/>
    <p:sldId id="312" r:id="rId22"/>
    <p:sldId id="313" r:id="rId23"/>
    <p:sldId id="280" r:id="rId24"/>
    <p:sldId id="281" r:id="rId25"/>
    <p:sldId id="315" r:id="rId26"/>
    <p:sldId id="316" r:id="rId27"/>
    <p:sldId id="282" r:id="rId28"/>
    <p:sldId id="314" r:id="rId29"/>
    <p:sldId id="331" r:id="rId30"/>
    <p:sldId id="332" r:id="rId31"/>
    <p:sldId id="286" r:id="rId32"/>
    <p:sldId id="289" r:id="rId33"/>
    <p:sldId id="329" r:id="rId34"/>
    <p:sldId id="330" r:id="rId35"/>
    <p:sldId id="321" r:id="rId36"/>
    <p:sldId id="322" r:id="rId37"/>
    <p:sldId id="323" r:id="rId38"/>
    <p:sldId id="324" r:id="rId39"/>
  </p:sldIdLst>
  <p:sldSz cx="9144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A27D16-886E-4CF4-A851-832ECBF30F30}" type="slidenum">
              <a:t>‹#›</a:t>
            </a:fld>
            <a:endParaRPr lang="hu-HU" sz="1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779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1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hu-HU" sz="1200" b="0" i="0" u="none" strike="noStrike" kern="0" cap="none" spc="0" baseline="0">
        <a:solidFill>
          <a:srgbClr val="000000"/>
        </a:solidFill>
        <a:uFillTx/>
        <a:latin typeface="Calibri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51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876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1167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145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467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550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092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4E8C4F-D58F-4505-A4B7-A0E009C60EDD}" type="slidenum">
              <a:t>20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0" y="695328"/>
            <a:ext cx="0" cy="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78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81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5071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760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5062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7DF951-34B3-46B4-8514-FB3EC92397E7}" type="slidenum">
              <a:t>28</a:t>
            </a:fld>
            <a:endParaRPr lang="hu-HU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0" y="695328"/>
            <a:ext cx="0" cy="0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450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49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93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04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01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94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40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018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106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2143079" y="694797"/>
            <a:ext cx="2571119" cy="342864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92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F7754-ADBF-41EA-A929-3FFE0EA0BB4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56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43B451-D5AC-4D84-BD32-DC0F4CD31D1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1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6515099" y="609603"/>
            <a:ext cx="1943100" cy="54864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685800" y="609603"/>
            <a:ext cx="5676896" cy="54864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3797F0-2F0D-4374-AF18-7E9F4EF5DDB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72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 txBox="1">
            <a:spLocks noGrp="1"/>
          </p:cNvSpPr>
          <p:nvPr>
            <p:ph/>
          </p:nvPr>
        </p:nvSpPr>
        <p:spPr>
          <a:xfrm>
            <a:off x="457200" y="274640"/>
            <a:ext cx="8229600" cy="58515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C365B7-B107-464C-BD08-413D4CBAE72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63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7B0524-2F38-449F-A8D0-AC3669ED663C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51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B05A4-EEED-408A-BA52-B687DB0E460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47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685800" y="1981203"/>
            <a:ext cx="38100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4648196" y="1981203"/>
            <a:ext cx="3810003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A59CD6-A715-427F-BD71-A3D73E87E51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86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E84F1E-9313-421B-8A36-9418D3CC1F7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6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EC0237-490E-4A69-BE36-9D73ED19608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488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22E2DB-C7F9-46CE-99D2-4FF7BD8783C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140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DCA150-E3F5-4545-8AF7-55AA753E3FA0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008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BF0C5-A2A0-431C-A0C7-7A9168B0E541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438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685800" y="60911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lvl="0"/>
            <a:endParaRPr lang="hu-HU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85800" y="1981084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685800" y="6248515"/>
            <a:ext cx="190511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3124075" y="6248515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248515"/>
            <a:ext cx="1905115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D7A275CF-3CE4-4448-9244-5CC109FB9C09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hu-HU" sz="4400" b="0" i="0" u="none" strike="noStrike" kern="0" cap="none" spc="0" baseline="0">
          <a:solidFill>
            <a:srgbClr val="000000"/>
          </a:solidFill>
          <a:uFillTx/>
          <a:latin typeface="Times New Roman" pitchFamily="18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None/>
        <a:tabLst>
          <a:tab pos="571317" algn="l"/>
          <a:tab pos="1485717" algn="l"/>
          <a:tab pos="2400117" algn="l"/>
          <a:tab pos="3314517" algn="l"/>
          <a:tab pos="4228917" algn="l"/>
          <a:tab pos="5143317" algn="l"/>
          <a:tab pos="6057717" algn="l"/>
          <a:tab pos="6972117" algn="l"/>
          <a:tab pos="7886517" algn="l"/>
          <a:tab pos="8800917" algn="l"/>
          <a:tab pos="9715317" algn="l"/>
        </a:tabLst>
        <a:defRPr lang="hu-HU" sz="3200" b="0" i="0" u="none" strike="noStrike" kern="0" cap="none" spc="0" baseline="0">
          <a:solidFill>
            <a:srgbClr val="000000"/>
          </a:solidFill>
          <a:uFillTx/>
          <a:latin typeface="Times New Roman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16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3473997" y="2476442"/>
            <a:ext cx="2245684" cy="155699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I.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4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Lecture 1.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4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5303163" y="195123"/>
            <a:ext cx="3661559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Historical Surveying</a:t>
            </a:r>
          </a:p>
        </p:txBody>
      </p:sp>
      <p:pic>
        <p:nvPicPr>
          <p:cNvPr id="3" name="Picture 4" descr="F:\aquefrnt.jpg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03123" y="909718"/>
            <a:ext cx="4092836" cy="28335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 descr="F:\egyptain-great-pryamid-khafre-2.jpg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443401" y="3160797"/>
            <a:ext cx="5497555" cy="3054242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Csoportba foglalás 5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707596" y="195123"/>
            <a:ext cx="143640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Outline</a:t>
            </a:r>
          </a:p>
        </p:txBody>
      </p:sp>
      <p:sp>
        <p:nvSpPr>
          <p:cNvPr id="3" name="Text Box 4"/>
          <p:cNvSpPr/>
          <p:nvPr/>
        </p:nvSpPr>
        <p:spPr>
          <a:xfrm>
            <a:off x="1514520" y="1523884"/>
            <a:ext cx="7248604" cy="379691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Historical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- Science and Profession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Methods of height determination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Levelling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surveyors’ level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pSp>
        <p:nvGrpSpPr>
          <p:cNvPr id="4" name="Csoportba foglalás 4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5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2683078" y="195123"/>
            <a:ext cx="6238795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- Science and Profession</a:t>
            </a:r>
          </a:p>
        </p:txBody>
      </p:sp>
      <p:sp>
        <p:nvSpPr>
          <p:cNvPr id="3" name="Text Box 4"/>
          <p:cNvSpPr/>
          <p:nvPr/>
        </p:nvSpPr>
        <p:spPr>
          <a:xfrm>
            <a:off x="1131844" y="1131844"/>
            <a:ext cx="3112919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vs. Geodesy</a:t>
            </a:r>
          </a:p>
        </p:txBody>
      </p:sp>
      <p:sp>
        <p:nvSpPr>
          <p:cNvPr id="4" name="Text Box 5"/>
          <p:cNvSpPr/>
          <p:nvPr/>
        </p:nvSpPr>
        <p:spPr>
          <a:xfrm>
            <a:off x="1757522" y="1709644"/>
            <a:ext cx="6000475" cy="1934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in most languages there are no distinctions between the terms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in English (according to Vanicek - Krakiwsky):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Surveying: the practice of positioning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Geodesy: the theoretical foundation of surveying</a:t>
            </a:r>
          </a:p>
        </p:txBody>
      </p:sp>
      <p:sp>
        <p:nvSpPr>
          <p:cNvPr id="5" name="Text Box 6"/>
          <p:cNvSpPr/>
          <p:nvPr/>
        </p:nvSpPr>
        <p:spPr>
          <a:xfrm>
            <a:off x="1133636" y="4386239"/>
            <a:ext cx="6610316" cy="642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Geodesy is the scientific background of Surveying as a profession.</a:t>
            </a:r>
          </a:p>
        </p:txBody>
      </p:sp>
      <p:grpSp>
        <p:nvGrpSpPr>
          <p:cNvPr id="6" name="Csoportba foglalás 6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7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/>
          <p:nvPr/>
        </p:nvSpPr>
        <p:spPr>
          <a:xfrm>
            <a:off x="2711516" y="195123"/>
            <a:ext cx="6238795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- Science and Profession</a:t>
            </a:r>
          </a:p>
        </p:txBody>
      </p:sp>
      <p:sp>
        <p:nvSpPr>
          <p:cNvPr id="3" name="Text Box 6"/>
          <p:cNvSpPr/>
          <p:nvPr/>
        </p:nvSpPr>
        <p:spPr>
          <a:xfrm>
            <a:off x="1376281" y="1557360"/>
            <a:ext cx="6496199" cy="10673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The art of making measurements of the relative positions of natural and man-made features on the Earth’s surface, and the presentation of this information either graphically or numerically.</a:t>
            </a:r>
          </a:p>
        </p:txBody>
      </p:sp>
      <p:sp>
        <p:nvSpPr>
          <p:cNvPr id="4" name="Text Box 7"/>
          <p:cNvSpPr/>
          <p:nvPr/>
        </p:nvSpPr>
        <p:spPr>
          <a:xfrm>
            <a:off x="1147681" y="1100160"/>
            <a:ext cx="624851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Surveying:</a:t>
            </a:r>
          </a:p>
        </p:txBody>
      </p:sp>
      <p:sp>
        <p:nvSpPr>
          <p:cNvPr id="5" name="Text Box 8"/>
          <p:cNvSpPr/>
          <p:nvPr/>
        </p:nvSpPr>
        <p:spPr>
          <a:xfrm>
            <a:off x="1147681" y="2928960"/>
            <a:ext cx="624851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Geodesy:</a:t>
            </a:r>
          </a:p>
        </p:txBody>
      </p:sp>
      <p:sp>
        <p:nvSpPr>
          <p:cNvPr id="6" name="Text Box 9"/>
          <p:cNvSpPr/>
          <p:nvPr/>
        </p:nvSpPr>
        <p:spPr>
          <a:xfrm>
            <a:off x="1376281" y="3462476"/>
            <a:ext cx="6367680" cy="10673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Geodesy is the discipline that deals with the measurements and representation of the Earth, including its gravity field, in a three-dimensional time varying space.</a:t>
            </a:r>
          </a:p>
        </p:txBody>
      </p:sp>
      <p:sp>
        <p:nvSpPr>
          <p:cNvPr id="7" name="Text Box 10"/>
          <p:cNvSpPr/>
          <p:nvPr/>
        </p:nvSpPr>
        <p:spPr>
          <a:xfrm>
            <a:off x="1376281" y="4986360"/>
            <a:ext cx="6296037" cy="10673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1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Geodesy focus on the Earth and neglect any man-made features on it (e.g. buildings, public utilities, etc.), while surveying use the results of geodesy for positioning and mapping of these features.</a:t>
            </a:r>
          </a:p>
        </p:txBody>
      </p:sp>
      <p:grpSp>
        <p:nvGrpSpPr>
          <p:cNvPr id="8" name="Csoportba foglalás 8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9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1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723"/>
            <a:ext cx="9144000" cy="62182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3"/>
          <p:cNvSpPr/>
          <p:nvPr/>
        </p:nvSpPr>
        <p:spPr>
          <a:xfrm>
            <a:off x="5288761" y="181078"/>
            <a:ext cx="3661559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Historical Surveying</a:t>
            </a:r>
          </a:p>
        </p:txBody>
      </p:sp>
      <p:sp>
        <p:nvSpPr>
          <p:cNvPr id="4" name="Text Box 4"/>
          <p:cNvSpPr/>
          <p:nvPr/>
        </p:nvSpPr>
        <p:spPr>
          <a:xfrm>
            <a:off x="161821" y="862023"/>
            <a:ext cx="624851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FFFFFF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What is the shape of the Earth?</a:t>
            </a:r>
          </a:p>
        </p:txBody>
      </p:sp>
      <p:grpSp>
        <p:nvGrpSpPr>
          <p:cNvPr id="5" name="Csoportba foglalás 7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5482440" y="195123"/>
            <a:ext cx="3661559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Historical Surveying</a:t>
            </a:r>
          </a:p>
        </p:txBody>
      </p:sp>
      <p:sp>
        <p:nvSpPr>
          <p:cNvPr id="3" name="Text Box 8"/>
          <p:cNvSpPr/>
          <p:nvPr/>
        </p:nvSpPr>
        <p:spPr>
          <a:xfrm>
            <a:off x="5043601" y="898562"/>
            <a:ext cx="1807915" cy="58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Eratosthenes (ca. 250 BC)</a:t>
            </a:r>
          </a:p>
        </p:txBody>
      </p:sp>
      <p:sp>
        <p:nvSpPr>
          <p:cNvPr id="4" name="Text Box 9"/>
          <p:cNvSpPr/>
          <p:nvPr/>
        </p:nvSpPr>
        <p:spPr>
          <a:xfrm>
            <a:off x="5067357" y="1500118"/>
            <a:ext cx="2206081" cy="3373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„Spherical Earth”</a:t>
            </a:r>
          </a:p>
        </p:txBody>
      </p:sp>
      <p:pic>
        <p:nvPicPr>
          <p:cNvPr id="5" name="Picture 10" descr="F:\geo02a_700.gif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87439" y="743041"/>
            <a:ext cx="4370402" cy="5656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1" descr="F:\geo02c_866.gif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22441" y="2289236"/>
            <a:ext cx="8207279" cy="361476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Csoportba foglalás 7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8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Geodesy as a science</a:t>
            </a:r>
            <a:endParaRPr lang="hu-HU" sz="3600" b="1" i="0" u="none" strike="noStrike" kern="1200" cap="none" spc="0" baseline="0">
              <a:solidFill>
                <a:srgbClr val="FF33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Szövegdoboz 4"/>
          <p:cNvSpPr txBox="1"/>
          <p:nvPr/>
        </p:nvSpPr>
        <p:spPr>
          <a:xfrm>
            <a:off x="323853" y="1125534"/>
            <a:ext cx="206979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gravity </a:t>
            </a:r>
            <a:r>
              <a:rPr lang="hu-HU" sz="1800" b="1" i="0" u="none" strike="noStrike" kern="1200" cap="none" spc="0" baseline="0">
                <a:solidFill>
                  <a:srgbClr val="0000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field</a:t>
            </a:r>
          </a:p>
        </p:txBody>
      </p:sp>
      <p:graphicFrame>
        <p:nvGraphicFramePr>
          <p:cNvPr id="4" name="Objektum 1"/>
          <p:cNvGraphicFramePr/>
          <p:nvPr/>
        </p:nvGraphicFramePr>
        <p:xfrm>
          <a:off x="1752603" y="1968502"/>
          <a:ext cx="5867403" cy="4063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8045764" imgH="5546813" progId="CorelDRAW.Graphic.11">
                  <p:embed/>
                </p:oleObj>
              </mc:Choice>
              <mc:Fallback>
                <p:oleObj name="CorelDRAW" r:id="rId3" imgW="8045764" imgH="5546813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3" y="1968502"/>
                        <a:ext cx="5867403" cy="4063995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Geodesy as a science</a:t>
            </a:r>
          </a:p>
        </p:txBody>
      </p:sp>
      <p:sp>
        <p:nvSpPr>
          <p:cNvPr id="3" name="Szövegdoboz 5"/>
          <p:cNvSpPr txBox="1"/>
          <p:nvPr/>
        </p:nvSpPr>
        <p:spPr>
          <a:xfrm>
            <a:off x="323853" y="1125534"/>
            <a:ext cx="8248646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Equipotential surfaces and plumb lines (direction of the vertical) of the gravity field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3" y="1786929"/>
            <a:ext cx="6281928" cy="45696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6" y="1310207"/>
            <a:ext cx="8640001" cy="53814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zövegdoboz 3"/>
          <p:cNvSpPr txBox="1"/>
          <p:nvPr/>
        </p:nvSpPr>
        <p:spPr>
          <a:xfrm>
            <a:off x="323853" y="1125534"/>
            <a:ext cx="80858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Equipotential surfaces and plumb lines of the gravity field (solution)</a:t>
            </a:r>
          </a:p>
        </p:txBody>
      </p:sp>
      <p:sp>
        <p:nvSpPr>
          <p:cNvPr id="4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Geodesy as a science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6" y="1363086"/>
            <a:ext cx="8640001" cy="53286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zövegdoboz 3"/>
          <p:cNvSpPr txBox="1"/>
          <p:nvPr/>
        </p:nvSpPr>
        <p:spPr>
          <a:xfrm>
            <a:off x="323853" y="1125534"/>
            <a:ext cx="808586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99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Equipotential surfaces and plumb lines of the gravity field (solution)</a:t>
            </a:r>
          </a:p>
        </p:txBody>
      </p:sp>
      <p:sp>
        <p:nvSpPr>
          <p:cNvPr id="4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Geodesy as a science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707596" y="171358"/>
            <a:ext cx="143640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Outline</a:t>
            </a:r>
          </a:p>
        </p:txBody>
      </p:sp>
      <p:sp>
        <p:nvSpPr>
          <p:cNvPr id="3" name="Text Box 4"/>
          <p:cNvSpPr/>
          <p:nvPr/>
        </p:nvSpPr>
        <p:spPr>
          <a:xfrm>
            <a:off x="1976402" y="1652759"/>
            <a:ext cx="6172200" cy="41626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Introduction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Historical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Surveying - Science and Profession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Methods of height determination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Levelling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surveyors’ level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pSp>
        <p:nvGrpSpPr>
          <p:cNvPr id="4" name="Csoportba foglalás 4"/>
          <p:cNvGrpSpPr/>
          <p:nvPr/>
        </p:nvGrpSpPr>
        <p:grpSpPr>
          <a:xfrm>
            <a:off x="0" y="587520"/>
            <a:ext cx="9144000" cy="6273533"/>
            <a:chOff x="0" y="587520"/>
            <a:chExt cx="9144000" cy="6273533"/>
          </a:xfrm>
        </p:grpSpPr>
        <p:sp>
          <p:nvSpPr>
            <p:cNvPr id="5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sng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sng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zövegdoboz 5"/>
            <p:cNvSpPr/>
            <p:nvPr/>
          </p:nvSpPr>
          <p:spPr>
            <a:xfrm>
              <a:off x="6278764" y="6581878"/>
              <a:ext cx="2861980" cy="279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sng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540" y="3522661"/>
            <a:ext cx="4448171" cy="33353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/>
          <p:cNvSpPr/>
          <p:nvPr/>
        </p:nvSpPr>
        <p:spPr>
          <a:xfrm>
            <a:off x="42867" y="1117506"/>
            <a:ext cx="5647700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physical shape 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true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)</a:t>
            </a: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of Earth: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endParaRPr lang="hu-HU" sz="24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surface formed by the continents 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surface of the oceans</a:t>
            </a:r>
          </a:p>
        </p:txBody>
      </p:sp>
      <p:sp>
        <p:nvSpPr>
          <p:cNvPr id="4" name="Rectangle 5"/>
          <p:cNvSpPr/>
          <p:nvPr/>
        </p:nvSpPr>
        <p:spPr>
          <a:xfrm>
            <a:off x="4791071" y="4748214"/>
            <a:ext cx="3959223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60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→ geoid</a:t>
            </a:r>
            <a:r>
              <a:rPr lang="en-US" sz="6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</a:p>
        </p:txBody>
      </p:sp>
      <p:sp>
        <p:nvSpPr>
          <p:cNvPr id="5" name="Rectangle 6"/>
          <p:cNvSpPr/>
          <p:nvPr/>
        </p:nvSpPr>
        <p:spPr>
          <a:xfrm>
            <a:off x="0" y="3405097"/>
            <a:ext cx="8750295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mathematical (theoretical) shape of Earth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shape of the open surface of liquid ocean, when only the gravity field affects it</a:t>
            </a:r>
            <a:endParaRPr lang="hu-HU" sz="24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6" name="Picture 7" descr="The_Blue_Marble_Western_Hemispher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7403" y="981078"/>
            <a:ext cx="3095628" cy="2320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shape of the Earth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Positioning in geodesy/surveying</a:t>
            </a:r>
          </a:p>
        </p:txBody>
      </p:sp>
      <p:sp>
        <p:nvSpPr>
          <p:cNvPr id="3" name="Szövegdoboz 5"/>
          <p:cNvSpPr txBox="1"/>
          <p:nvPr/>
        </p:nvSpPr>
        <p:spPr>
          <a:xfrm>
            <a:off x="395285" y="1196977"/>
            <a:ext cx="8605244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Coordinate system</a:t>
            </a:r>
          </a:p>
          <a:p>
            <a:pPr marL="1600200" marR="0" lvl="3" indent="-2286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Coordinates systems are established on reference surfaces</a:t>
            </a:r>
          </a:p>
          <a:p>
            <a:pPr marL="1371600" marR="0" lvl="3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(ellipsoid, sphere, plane)</a:t>
            </a: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72" y="2741846"/>
            <a:ext cx="8748714" cy="30146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333371"/>
            <a:ext cx="9144000" cy="6413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6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Positioning in Geodesy/Surveying</a:t>
            </a:r>
          </a:p>
        </p:txBody>
      </p:sp>
      <p:pic>
        <p:nvPicPr>
          <p:cNvPr id="3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6" y="2076629"/>
            <a:ext cx="4102098" cy="32973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402" y="1929502"/>
            <a:ext cx="4586767" cy="359156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548838" y="158758"/>
            <a:ext cx="143640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Outline</a:t>
            </a:r>
          </a:p>
        </p:txBody>
      </p:sp>
      <p:sp>
        <p:nvSpPr>
          <p:cNvPr id="3" name="Text Box 4"/>
          <p:cNvSpPr/>
          <p:nvPr/>
        </p:nvSpPr>
        <p:spPr>
          <a:xfrm>
            <a:off x="2590915" y="1523884"/>
            <a:ext cx="6172200" cy="41626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Introduction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Historical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Surveying - Science and Profession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Methods of height determination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Levelling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surveyors’ level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pSp>
        <p:nvGrpSpPr>
          <p:cNvPr id="4" name="Csoportba foglalás 4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5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3260521" y="223918"/>
            <a:ext cx="5883478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Methods of height determination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1003316" y="1081076"/>
            <a:ext cx="6899404" cy="1739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Question 1: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What does the height (elevation) of a point mean?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Question 2: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What does it mean, when point B is at a higher elevation than point A?</a:t>
            </a:r>
          </a:p>
        </p:txBody>
      </p:sp>
      <p:sp>
        <p:nvSpPr>
          <p:cNvPr id="4" name="Text Box 5"/>
          <p:cNvSpPr/>
          <p:nvPr/>
        </p:nvSpPr>
        <p:spPr>
          <a:xfrm>
            <a:off x="992160" y="3687839"/>
            <a:ext cx="7027922" cy="17398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Answer 1: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The height of a point represents its energy level above a reference level.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Answer 2: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For example water flows from point B to point A.</a:t>
            </a:r>
          </a:p>
        </p:txBody>
      </p:sp>
      <p:grpSp>
        <p:nvGrpSpPr>
          <p:cNvPr id="5" name="Csoportba foglalás 5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250829" y="41623"/>
            <a:ext cx="8893170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definition of heights? What does it express?</a:t>
            </a:r>
            <a:endParaRPr lang="en-US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0829" y="1256138"/>
            <a:ext cx="6769102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Does water flow from A-&gt;B or B-&gt;A?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10" y="1761747"/>
            <a:ext cx="5663180" cy="50962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2"/>
          <p:cNvSpPr txBox="1"/>
          <p:nvPr/>
        </p:nvSpPr>
        <p:spPr>
          <a:xfrm>
            <a:off x="4724403" y="409578"/>
            <a:ext cx="420369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Solution: the water flows from A to B</a:t>
            </a:r>
          </a:p>
        </p:txBody>
      </p:sp>
      <p:sp>
        <p:nvSpPr>
          <p:cNvPr id="3" name="Szövegdoboz 3"/>
          <p:cNvSpPr txBox="1"/>
          <p:nvPr/>
        </p:nvSpPr>
        <p:spPr>
          <a:xfrm>
            <a:off x="4724403" y="1196977"/>
            <a:ext cx="364221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Heights must reflect the potential of the gravity field at the point:</a:t>
            </a:r>
          </a:p>
        </p:txBody>
      </p:sp>
      <p:graphicFrame>
        <p:nvGraphicFramePr>
          <p:cNvPr id="4" name="Object 7"/>
          <p:cNvGraphicFramePr/>
          <p:nvPr/>
        </p:nvGraphicFramePr>
        <p:xfrm>
          <a:off x="5686425" y="2924178"/>
          <a:ext cx="1963738" cy="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761669" imgH="368140" progId="Equation.3">
                  <p:embed/>
                </p:oleObj>
              </mc:Choice>
              <mc:Fallback>
                <p:oleObj name="Equation" r:id="rId3" imgW="761669" imgH="3681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6425" y="2924178"/>
                        <a:ext cx="1963738" cy="96044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/>
          <p:nvPr/>
        </p:nvGraphicFramePr>
        <p:xfrm>
          <a:off x="5686425" y="2008406"/>
          <a:ext cx="1963738" cy="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761669" imgH="368140" progId="Equation.3">
                  <p:embed/>
                </p:oleObj>
              </mc:Choice>
              <mc:Fallback>
                <p:oleObj name="Equation" r:id="rId5" imgW="761669" imgH="3681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6425" y="2008406"/>
                        <a:ext cx="1963738" cy="96044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7"/>
          <p:cNvSpPr txBox="1"/>
          <p:nvPr/>
        </p:nvSpPr>
        <p:spPr>
          <a:xfrm>
            <a:off x="4768852" y="3876671"/>
            <a:ext cx="3642219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Thus:</a:t>
            </a:r>
          </a:p>
        </p:txBody>
      </p:sp>
      <p:graphicFrame>
        <p:nvGraphicFramePr>
          <p:cNvPr id="7" name="Object 7"/>
          <p:cNvGraphicFramePr/>
          <p:nvPr/>
        </p:nvGraphicFramePr>
        <p:xfrm>
          <a:off x="5948364" y="4244973"/>
          <a:ext cx="1439859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558558" imgH="215806" progId="Equation.3">
                  <p:embed/>
                </p:oleObj>
              </mc:Choice>
              <mc:Fallback>
                <p:oleObj name="Equation" r:id="rId7" imgW="558558" imgH="215806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48364" y="4244973"/>
                        <a:ext cx="1439859" cy="563563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9"/>
          <p:cNvSpPr txBox="1"/>
          <p:nvPr/>
        </p:nvSpPr>
        <p:spPr>
          <a:xfrm>
            <a:off x="7802566" y="4343400"/>
            <a:ext cx="854077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[m</a:t>
            </a:r>
            <a:r>
              <a:rPr lang="hu-HU" sz="1800" b="0" i="0" u="none" strike="noStrike" kern="1200" cap="none" spc="0" baseline="30000">
                <a:solidFill>
                  <a:srgbClr val="000000"/>
                </a:solidFill>
                <a:uFillTx/>
                <a:latin typeface="Arial" pitchFamily="34"/>
              </a:rPr>
              <a:t>2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/s</a:t>
            </a:r>
            <a:r>
              <a:rPr lang="hu-HU" sz="1800" b="0" i="0" u="none" strike="noStrike" kern="1200" cap="none" spc="0" baseline="30000">
                <a:solidFill>
                  <a:srgbClr val="000000"/>
                </a:solidFill>
                <a:uFillTx/>
                <a:latin typeface="Arial" pitchFamily="34"/>
              </a:rPr>
              <a:t>2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]</a:t>
            </a:r>
          </a:p>
        </p:txBody>
      </p:sp>
      <p:sp>
        <p:nvSpPr>
          <p:cNvPr id="9" name="Szövegdoboz 10"/>
          <p:cNvSpPr txBox="1"/>
          <p:nvPr/>
        </p:nvSpPr>
        <p:spPr>
          <a:xfrm>
            <a:off x="900117" y="5589590"/>
            <a:ext cx="249771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Definition of Heights:</a:t>
            </a:r>
          </a:p>
        </p:txBody>
      </p:sp>
      <p:graphicFrame>
        <p:nvGraphicFramePr>
          <p:cNvPr id="10" name="Object 7"/>
          <p:cNvGraphicFramePr/>
          <p:nvPr/>
        </p:nvGraphicFramePr>
        <p:xfrm>
          <a:off x="3563938" y="5340352"/>
          <a:ext cx="1276346" cy="1127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9" imgW="495085" imgH="431613" progId="Equation.3">
                  <p:embed/>
                </p:oleObj>
              </mc:Choice>
              <mc:Fallback>
                <p:oleObj name="Equation" r:id="rId9" imgW="495085" imgH="431613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63938" y="5340352"/>
                        <a:ext cx="1276346" cy="1127126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2"/>
          <p:cNvSpPr txBox="1"/>
          <p:nvPr/>
        </p:nvSpPr>
        <p:spPr>
          <a:xfrm>
            <a:off x="5259391" y="5635620"/>
            <a:ext cx="504821" cy="3683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[m]</a:t>
            </a:r>
          </a:p>
        </p:txBody>
      </p:sp>
      <p:pic>
        <p:nvPicPr>
          <p:cNvPr id="12" name="Kép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717" y="1355726"/>
            <a:ext cx="3485857" cy="31369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3089163" y="198360"/>
            <a:ext cx="5883478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Methods of height determination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954002" y="1068476"/>
            <a:ext cx="7597804" cy="18593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Definition of height systems: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potential energy of a point should be represented by the height of a point. Hence water should flow from the higher elevation towards the lower elevation.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Should have metric unit.</a:t>
            </a:r>
          </a:p>
        </p:txBody>
      </p:sp>
      <p:sp>
        <p:nvSpPr>
          <p:cNvPr id="4" name="Text Box 5"/>
          <p:cNvSpPr/>
          <p:nvPr/>
        </p:nvSpPr>
        <p:spPr>
          <a:xfrm>
            <a:off x="949320" y="3278160"/>
            <a:ext cx="7410599" cy="2863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What should be the reference of height determination? What is the 0 level?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Since the height systems should represent the potential energy level, we need a reference surface, which is an equipotential surface of Earth’s gravity field.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surface of calm water forms an equipotential surface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Mean Sea Level – Kronstadt (Baltic Sea) is used in Hungary (formerly Triest, Adriatic Sea).</a:t>
            </a:r>
          </a:p>
        </p:txBody>
      </p:sp>
      <p:grpSp>
        <p:nvGrpSpPr>
          <p:cNvPr id="5" name="Csoportba foglalás 5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3219446"/>
            <a:ext cx="9144000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323853" y="1256330"/>
            <a:ext cx="7585350" cy="24006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		</a:t>
            </a:r>
            <a:r>
              <a:rPr lang="en-US" sz="36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 = N + H</a:t>
            </a:r>
            <a:endParaRPr lang="hu-HU" sz="3600" b="1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→</a:t>
            </a: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N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distance between the geoid and the ellipsoid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                       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one of the focus area of geodesy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)</a:t>
            </a:r>
            <a:endParaRPr lang="hu-HU" sz="24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endParaRPr lang="hu-HU" sz="24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→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en-US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H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height above the geoid 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hu-HU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sea level</a:t>
            </a:r>
            <a:r>
              <a:rPr lang="en-US" sz="2400" b="0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)</a:t>
            </a:r>
          </a:p>
        </p:txBody>
      </p:sp>
      <p:sp>
        <p:nvSpPr>
          <p:cNvPr id="4" name="Rectangle 7"/>
          <p:cNvSpPr/>
          <p:nvPr/>
        </p:nvSpPr>
        <p:spPr>
          <a:xfrm>
            <a:off x="250829" y="41623"/>
            <a:ext cx="8893170" cy="10772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definition of the ellipsoidal height / geoidal height</a:t>
            </a:r>
            <a:endParaRPr lang="en-US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1" y="3656987"/>
            <a:ext cx="4819646" cy="28897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3744913" y="171450"/>
            <a:ext cx="522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hu-HU" altLang="hu-HU" sz="2400">
                <a:solidFill>
                  <a:srgbClr val="C00000"/>
                </a:solidFill>
              </a:rPr>
              <a:t>Methods of height determination</a:t>
            </a:r>
          </a:p>
        </p:txBody>
      </p:sp>
      <p:sp>
        <p:nvSpPr>
          <p:cNvPr id="5128" name="Oval 4"/>
          <p:cNvSpPr>
            <a:spLocks noChangeArrowheads="1"/>
          </p:cNvSpPr>
          <p:nvPr/>
        </p:nvSpPr>
        <p:spPr bwMode="auto">
          <a:xfrm>
            <a:off x="3149600" y="4349750"/>
            <a:ext cx="76200" cy="76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5129" name="Oval 5"/>
          <p:cNvSpPr>
            <a:spLocks noChangeArrowheads="1"/>
          </p:cNvSpPr>
          <p:nvPr/>
        </p:nvSpPr>
        <p:spPr bwMode="auto">
          <a:xfrm flipH="1" flipV="1">
            <a:off x="5867400" y="3473450"/>
            <a:ext cx="76200" cy="76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946400" y="4165600"/>
          <a:ext cx="15081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gyenlet" r:id="rId3" imgW="152280" imgH="164880" progId="Equation.3">
                  <p:embed/>
                </p:oleObj>
              </mc:Choice>
              <mc:Fallback>
                <p:oleObj name="Egyenlet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165600"/>
                        <a:ext cx="150813" cy="1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930900" y="3263900"/>
          <a:ext cx="15081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gyenlet" r:id="rId5" imgW="152280" imgH="164880" progId="Equation.3">
                  <p:embed/>
                </p:oleObj>
              </mc:Choice>
              <mc:Fallback>
                <p:oleObj name="Egyenlet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3263900"/>
                        <a:ext cx="150813" cy="1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1096963" y="950913"/>
            <a:ext cx="69230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hu-HU" altLang="hu-HU" sz="1600" dirty="0"/>
              <a:t>1D </a:t>
            </a:r>
            <a:r>
              <a:rPr lang="hu-HU" altLang="hu-HU" sz="1600" dirty="0" err="1"/>
              <a:t>position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determination</a:t>
            </a:r>
            <a:r>
              <a:rPr lang="hu-HU" altLang="hu-HU" sz="1600" dirty="0"/>
              <a:t> - </a:t>
            </a:r>
            <a:r>
              <a:rPr lang="hu-HU" altLang="hu-HU" sz="1600" dirty="0" err="1"/>
              <a:t>determining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height</a:t>
            </a:r>
            <a:endParaRPr lang="hu-HU" altLang="hu-HU" sz="1600" dirty="0"/>
          </a:p>
          <a:p>
            <a:endParaRPr lang="hu-HU" altLang="hu-HU" sz="1600" dirty="0"/>
          </a:p>
          <a:p>
            <a:r>
              <a:rPr lang="hu-HU" altLang="hu-HU" sz="1600" dirty="0" err="1"/>
              <a:t>We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can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not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determine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absolute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heights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above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reference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level</a:t>
            </a:r>
            <a:r>
              <a:rPr lang="hu-HU" altLang="hu-HU" sz="1600" dirty="0"/>
              <a:t> </a:t>
            </a:r>
          </a:p>
          <a:p>
            <a:endParaRPr lang="hu-HU" altLang="hu-HU" sz="1600" dirty="0"/>
          </a:p>
          <a:p>
            <a:r>
              <a:rPr lang="hu-HU" altLang="hu-HU" sz="1600" dirty="0" err="1"/>
              <a:t>Relative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height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determination</a:t>
            </a:r>
            <a:r>
              <a:rPr lang="hu-HU" altLang="hu-HU" sz="1600" dirty="0"/>
              <a:t> - </a:t>
            </a:r>
            <a:r>
              <a:rPr lang="hu-HU" altLang="hu-HU" sz="1600" dirty="0" err="1"/>
              <a:t>determining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height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differences</a:t>
            </a:r>
            <a:endParaRPr lang="hu-HU" altLang="hu-HU" sz="1600" dirty="0"/>
          </a:p>
          <a:p>
            <a:endParaRPr lang="hu-HU" altLang="hu-HU" sz="1600" dirty="0"/>
          </a:p>
          <a:p>
            <a:r>
              <a:rPr lang="hu-HU" altLang="hu-HU" sz="1600" dirty="0" err="1"/>
              <a:t>Levelling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benchmarks</a:t>
            </a:r>
            <a:r>
              <a:rPr lang="hu-HU" altLang="hu-HU" sz="1600" dirty="0"/>
              <a:t> </a:t>
            </a:r>
            <a:r>
              <a:rPr lang="hu-HU" altLang="hu-HU" sz="1600" dirty="0" err="1"/>
              <a:t>are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needed</a:t>
            </a:r>
            <a:r>
              <a:rPr lang="hu-HU" altLang="hu-HU" sz="1600" dirty="0"/>
              <a:t> - </a:t>
            </a:r>
            <a:r>
              <a:rPr lang="hu-HU" altLang="hu-HU" sz="1600" dirty="0" err="1"/>
              <a:t>control</a:t>
            </a:r>
            <a:r>
              <a:rPr lang="hu-HU" altLang="hu-HU" sz="1600" dirty="0"/>
              <a:t> </a:t>
            </a:r>
            <a:r>
              <a:rPr lang="hu-HU" altLang="hu-HU" sz="1600" dirty="0" err="1"/>
              <a:t>points</a:t>
            </a:r>
            <a:r>
              <a:rPr lang="hu-HU" altLang="hu-HU" sz="1600" dirty="0"/>
              <a:t> </a:t>
            </a:r>
            <a:r>
              <a:rPr lang="hu-HU" altLang="hu-HU" sz="1600" dirty="0" err="1"/>
              <a:t>for</a:t>
            </a:r>
            <a:r>
              <a:rPr lang="hu-HU" altLang="hu-HU" sz="1600" dirty="0"/>
              <a:t> </a:t>
            </a:r>
            <a:r>
              <a:rPr lang="hu-HU" altLang="hu-HU" sz="1600" dirty="0" err="1"/>
              <a:t>which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elevation</a:t>
            </a:r>
            <a:r>
              <a:rPr lang="hu-HU" altLang="hu-HU" sz="1600" dirty="0"/>
              <a:t> is </a:t>
            </a:r>
            <a:r>
              <a:rPr lang="hu-HU" altLang="hu-HU" sz="1600" dirty="0" err="1"/>
              <a:t>known</a:t>
            </a:r>
            <a:r>
              <a:rPr lang="hu-HU" altLang="hu-HU" sz="1600" dirty="0"/>
              <a:t>.</a:t>
            </a:r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2159000" y="5937250"/>
            <a:ext cx="514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6003925" y="5918200"/>
            <a:ext cx="1366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hu-HU" altLang="hu-HU" sz="1200" i="1"/>
              <a:t>Reference level</a:t>
            </a:r>
            <a:endParaRPr lang="hu-HU" altLang="hu-HU" sz="1800" i="1"/>
          </a:p>
        </p:txBody>
      </p:sp>
      <p:sp>
        <p:nvSpPr>
          <p:cNvPr id="5133" name="Line 12"/>
          <p:cNvSpPr>
            <a:spLocks noChangeShapeType="1"/>
          </p:cNvSpPr>
          <p:nvPr/>
        </p:nvSpPr>
        <p:spPr bwMode="auto">
          <a:xfrm flipV="1">
            <a:off x="3187700" y="440055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 flipH="1" flipV="1">
            <a:off x="5905500" y="3549650"/>
            <a:ext cx="0" cy="238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5124" name="Object 14"/>
          <p:cNvGraphicFramePr>
            <a:graphicFrameLocks noChangeAspect="1"/>
          </p:cNvGraphicFramePr>
          <p:nvPr/>
        </p:nvGraphicFramePr>
        <p:xfrm>
          <a:off x="3244850" y="5067300"/>
          <a:ext cx="239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gyenlet" r:id="rId7" imgW="241200" imgH="215640" progId="Equation.3">
                  <p:embed/>
                </p:oleObj>
              </mc:Choice>
              <mc:Fallback>
                <p:oleObj name="Egyenlet" r:id="rId7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5067300"/>
                        <a:ext cx="239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5"/>
          <p:cNvGraphicFramePr>
            <a:graphicFrameLocks noChangeAspect="1"/>
          </p:cNvGraphicFramePr>
          <p:nvPr/>
        </p:nvGraphicFramePr>
        <p:xfrm>
          <a:off x="5988050" y="4622800"/>
          <a:ext cx="239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gyenlet" r:id="rId9" imgW="241200" imgH="215640" progId="Equation.3">
                  <p:embed/>
                </p:oleObj>
              </mc:Choice>
              <mc:Fallback>
                <p:oleObj name="Egyenlet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4622800"/>
                        <a:ext cx="239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Line 17"/>
          <p:cNvSpPr>
            <a:spLocks noChangeShapeType="1"/>
          </p:cNvSpPr>
          <p:nvPr/>
        </p:nvSpPr>
        <p:spPr bwMode="auto">
          <a:xfrm>
            <a:off x="3200400" y="4387850"/>
            <a:ext cx="270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V="1">
            <a:off x="3187700" y="3511550"/>
            <a:ext cx="27178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6032500" y="352425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5126" name="Object 20"/>
          <p:cNvGraphicFramePr>
            <a:graphicFrameLocks noChangeAspect="1"/>
          </p:cNvGraphicFramePr>
          <p:nvPr/>
        </p:nvGraphicFramePr>
        <p:xfrm>
          <a:off x="6172200" y="3797300"/>
          <a:ext cx="10668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gyenlet" r:id="rId11" imgW="1066680" imgH="215640" progId="Equation.3">
                  <p:embed/>
                </p:oleObj>
              </mc:Choice>
              <mc:Fallback>
                <p:oleObj name="Egyenlet" r:id="rId11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97300"/>
                        <a:ext cx="10668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8" name="Csoportba foglalás 18"/>
          <p:cNvGrpSpPr>
            <a:grpSpLocks/>
          </p:cNvGrpSpPr>
          <p:nvPr/>
        </p:nvGrpSpPr>
        <p:grpSpPr bwMode="auto">
          <a:xfrm>
            <a:off x="0" y="587375"/>
            <a:ext cx="9144000" cy="6270625"/>
            <a:chOff x="0" y="587375"/>
            <a:chExt cx="9144000" cy="6270625"/>
          </a:xfrm>
        </p:grpSpPr>
        <p:sp>
          <p:nvSpPr>
            <p:cNvPr id="5139" name="Rectangle 2"/>
            <p:cNvSpPr>
              <a:spLocks noChangeArrowheads="1"/>
            </p:cNvSpPr>
            <p:nvPr/>
          </p:nvSpPr>
          <p:spPr bwMode="auto">
            <a:xfrm>
              <a:off x="0" y="587375"/>
              <a:ext cx="9144000" cy="523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5140" name="Rectangle 2"/>
            <p:cNvSpPr>
              <a:spLocks noChangeArrowheads="1"/>
            </p:cNvSpPr>
            <p:nvPr/>
          </p:nvSpPr>
          <p:spPr bwMode="auto">
            <a:xfrm>
              <a:off x="0" y="6435725"/>
              <a:ext cx="9144000" cy="460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5141" name="Szövegdoboz 5"/>
            <p:cNvSpPr txBox="1">
              <a:spLocks noChangeArrowheads="1"/>
            </p:cNvSpPr>
            <p:nvPr/>
          </p:nvSpPr>
          <p:spPr bwMode="auto">
            <a:xfrm>
              <a:off x="6278563" y="6581775"/>
              <a:ext cx="28654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hu-HU" altLang="hu-HU" sz="1200" i="1">
                  <a:solidFill>
                    <a:srgbClr val="A80000"/>
                  </a:solidFill>
                </a:rPr>
                <a:t>Sz. Rózsa: Surveying I. – Lecture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76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6599160" y="195123"/>
            <a:ext cx="230832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215999" y="692283"/>
            <a:ext cx="617220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Lecturers</a:t>
            </a: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:</a:t>
            </a:r>
          </a:p>
        </p:txBody>
      </p:sp>
      <p:sp>
        <p:nvSpPr>
          <p:cNvPr id="4" name="Text Box 5"/>
          <p:cNvSpPr/>
          <p:nvPr/>
        </p:nvSpPr>
        <p:spPr>
          <a:xfrm>
            <a:off x="2788563" y="1820881"/>
            <a:ext cx="4267440" cy="83317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1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Dr. Szabolcs Rózsa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Department of Geodesy and Surveying,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K. building groundfloor 27.</a:t>
            </a:r>
          </a:p>
        </p:txBody>
      </p:sp>
      <p:sp>
        <p:nvSpPr>
          <p:cNvPr id="5" name="Text Box 6"/>
          <p:cNvSpPr/>
          <p:nvPr/>
        </p:nvSpPr>
        <p:spPr>
          <a:xfrm>
            <a:off x="2788563" y="1363681"/>
            <a:ext cx="1294918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Lectures</a:t>
            </a:r>
          </a:p>
        </p:txBody>
      </p:sp>
      <p:sp>
        <p:nvSpPr>
          <p:cNvPr id="6" name="Text Box 7"/>
          <p:cNvSpPr/>
          <p:nvPr/>
        </p:nvSpPr>
        <p:spPr>
          <a:xfrm>
            <a:off x="2788563" y="2963881"/>
            <a:ext cx="1441076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Practicals</a:t>
            </a:r>
          </a:p>
        </p:txBody>
      </p:sp>
      <p:sp>
        <p:nvSpPr>
          <p:cNvPr id="7" name="Text Box 8"/>
          <p:cNvSpPr/>
          <p:nvPr/>
        </p:nvSpPr>
        <p:spPr>
          <a:xfrm>
            <a:off x="2788563" y="3421081"/>
            <a:ext cx="4267440" cy="206428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1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Dr. Tamás Tuchband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Department of Geodesy and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K. building groundfloor 27.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1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Mr Bence Ambrus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Department of Geodesy and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K. building groundfloor 27.</a:t>
            </a:r>
          </a:p>
        </p:txBody>
      </p:sp>
      <p:grpSp>
        <p:nvGrpSpPr>
          <p:cNvPr id="8" name="Csoportba foglalás 8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9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1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Oval 2"/>
          <p:cNvSpPr>
            <a:spLocks noChangeArrowheads="1"/>
          </p:cNvSpPr>
          <p:nvPr/>
        </p:nvSpPr>
        <p:spPr bwMode="auto">
          <a:xfrm>
            <a:off x="3032125" y="4546600"/>
            <a:ext cx="76200" cy="76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54" name="Oval 3"/>
          <p:cNvSpPr>
            <a:spLocks noChangeArrowheads="1"/>
          </p:cNvSpPr>
          <p:nvPr/>
        </p:nvSpPr>
        <p:spPr bwMode="auto">
          <a:xfrm flipH="1" flipV="1">
            <a:off x="5749925" y="3670300"/>
            <a:ext cx="76200" cy="762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hu-HU" altLang="hu-HU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828925" y="4362450"/>
          <a:ext cx="15081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gyenlet" r:id="rId3" imgW="152280" imgH="164880" progId="Equation.3">
                  <p:embed/>
                </p:oleObj>
              </mc:Choice>
              <mc:Fallback>
                <p:oleObj name="Egyenlet" r:id="rId3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362450"/>
                        <a:ext cx="150813" cy="1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813425" y="3460750"/>
          <a:ext cx="150813" cy="16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gyenlet" r:id="rId5" imgW="152280" imgH="164880" progId="Equation.3">
                  <p:embed/>
                </p:oleObj>
              </mc:Choice>
              <mc:Fallback>
                <p:oleObj name="Egyenlet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3460750"/>
                        <a:ext cx="150813" cy="16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Line 6"/>
          <p:cNvSpPr>
            <a:spLocks noChangeShapeType="1"/>
          </p:cNvSpPr>
          <p:nvPr/>
        </p:nvSpPr>
        <p:spPr bwMode="auto">
          <a:xfrm>
            <a:off x="2041525" y="6134100"/>
            <a:ext cx="5143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5886450" y="6115050"/>
            <a:ext cx="1366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hu-HU" altLang="hu-HU" sz="1200" i="1"/>
              <a:t>Reference level</a:t>
            </a:r>
            <a:endParaRPr lang="hu-HU" altLang="hu-HU" sz="1800" i="1"/>
          </a:p>
        </p:txBody>
      </p:sp>
      <p:sp>
        <p:nvSpPr>
          <p:cNvPr id="6157" name="Line 8"/>
          <p:cNvSpPr>
            <a:spLocks noChangeShapeType="1"/>
          </p:cNvSpPr>
          <p:nvPr/>
        </p:nvSpPr>
        <p:spPr bwMode="auto">
          <a:xfrm flipV="1">
            <a:off x="3070225" y="459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9"/>
          <p:cNvSpPr>
            <a:spLocks noChangeShapeType="1"/>
          </p:cNvSpPr>
          <p:nvPr/>
        </p:nvSpPr>
        <p:spPr bwMode="auto">
          <a:xfrm flipH="1" flipV="1">
            <a:off x="5788025" y="3746500"/>
            <a:ext cx="0" cy="238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3127375" y="5264150"/>
          <a:ext cx="239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gyenlet" r:id="rId7" imgW="241200" imgH="215640" progId="Equation.3">
                  <p:embed/>
                </p:oleObj>
              </mc:Choice>
              <mc:Fallback>
                <p:oleObj name="Egyenlet" r:id="rId7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5264150"/>
                        <a:ext cx="239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5870575" y="4819650"/>
          <a:ext cx="239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gyenlet" r:id="rId9" imgW="241200" imgH="215640" progId="Equation.3">
                  <p:embed/>
                </p:oleObj>
              </mc:Choice>
              <mc:Fallback>
                <p:oleObj name="Egyenlet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819650"/>
                        <a:ext cx="239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3082925" y="4584700"/>
            <a:ext cx="270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Line 14"/>
          <p:cNvSpPr>
            <a:spLocks noChangeShapeType="1"/>
          </p:cNvSpPr>
          <p:nvPr/>
        </p:nvSpPr>
        <p:spPr bwMode="auto">
          <a:xfrm>
            <a:off x="5915025" y="37211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6150" name="Object 15"/>
          <p:cNvGraphicFramePr>
            <a:graphicFrameLocks noChangeAspect="1"/>
          </p:cNvGraphicFramePr>
          <p:nvPr/>
        </p:nvGraphicFramePr>
        <p:xfrm>
          <a:off x="6054725" y="3994150"/>
          <a:ext cx="10668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gyenlet" r:id="rId11" imgW="1066680" imgH="215640" progId="Equation.3">
                  <p:embed/>
                </p:oleObj>
              </mc:Choice>
              <mc:Fallback>
                <p:oleObj name="Egyenlet" r:id="rId11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3994150"/>
                        <a:ext cx="1066800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916363" y="198438"/>
            <a:ext cx="5227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hu-HU" altLang="hu-HU" sz="2400">
                <a:solidFill>
                  <a:srgbClr val="C00000"/>
                </a:solidFill>
              </a:rPr>
              <a:t>Methods of height determination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122362" y="2138364"/>
            <a:ext cx="7500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hu-HU" altLang="hu-HU" sz="1600" dirty="0"/>
              <a:t> </a:t>
            </a:r>
            <a:r>
              <a:rPr lang="hu-HU" altLang="hu-HU" sz="1600" dirty="0" err="1"/>
              <a:t>measuring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slope</a:t>
            </a:r>
            <a:r>
              <a:rPr lang="hu-HU" altLang="hu-HU" sz="1600" dirty="0"/>
              <a:t> and </a:t>
            </a:r>
            <a:r>
              <a:rPr lang="hu-HU" altLang="hu-HU" sz="1600" dirty="0" err="1"/>
              <a:t>slope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distance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between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points</a:t>
            </a:r>
            <a:endParaRPr lang="hu-HU" altLang="hu-HU" sz="1600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51025" y="2965450"/>
            <a:ext cx="5156200" cy="1581150"/>
            <a:chOff x="1824" y="1884"/>
            <a:chExt cx="3248" cy="996"/>
          </a:xfrm>
        </p:grpSpPr>
        <p:sp>
          <p:nvSpPr>
            <p:cNvPr id="6175" name="Line 19"/>
            <p:cNvSpPr>
              <a:spLocks noChangeShapeType="1"/>
            </p:cNvSpPr>
            <p:nvPr/>
          </p:nvSpPr>
          <p:spPr bwMode="auto">
            <a:xfrm>
              <a:off x="2144" y="2608"/>
              <a:ext cx="29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76" name="Line 20"/>
            <p:cNvSpPr>
              <a:spLocks noChangeShapeType="1"/>
            </p:cNvSpPr>
            <p:nvPr/>
          </p:nvSpPr>
          <p:spPr bwMode="auto">
            <a:xfrm>
              <a:off x="2592" y="2608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77" name="Line 21"/>
            <p:cNvSpPr>
              <a:spLocks noChangeShapeType="1"/>
            </p:cNvSpPr>
            <p:nvPr/>
          </p:nvSpPr>
          <p:spPr bwMode="auto">
            <a:xfrm>
              <a:off x="4304" y="23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78" name="Line 22"/>
            <p:cNvSpPr>
              <a:spLocks noChangeShapeType="1"/>
            </p:cNvSpPr>
            <p:nvPr/>
          </p:nvSpPr>
          <p:spPr bwMode="auto">
            <a:xfrm>
              <a:off x="1824" y="1984"/>
              <a:ext cx="3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79" name="Text Box 26"/>
            <p:cNvSpPr txBox="1">
              <a:spLocks noChangeArrowheads="1"/>
            </p:cNvSpPr>
            <p:nvPr/>
          </p:nvSpPr>
          <p:spPr bwMode="auto">
            <a:xfrm>
              <a:off x="2190" y="1884"/>
              <a:ext cx="6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hu-HU" altLang="hu-HU" sz="1400">
                  <a:solidFill>
                    <a:srgbClr val="FF0000"/>
                  </a:solidFill>
                </a:rPr>
                <a:t>Levelling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51025" y="3282950"/>
            <a:ext cx="4140200" cy="1301750"/>
            <a:chOff x="1824" y="2084"/>
            <a:chExt cx="2608" cy="820"/>
          </a:xfrm>
        </p:grpSpPr>
        <p:grpSp>
          <p:nvGrpSpPr>
            <p:cNvPr id="6171" name="Group 31"/>
            <p:cNvGrpSpPr>
              <a:grpSpLocks/>
            </p:cNvGrpSpPr>
            <p:nvPr/>
          </p:nvGrpSpPr>
          <p:grpSpPr bwMode="auto">
            <a:xfrm>
              <a:off x="2592" y="2352"/>
              <a:ext cx="1712" cy="552"/>
              <a:chOff x="2592" y="2352"/>
              <a:chExt cx="1712" cy="552"/>
            </a:xfrm>
          </p:grpSpPr>
          <p:sp>
            <p:nvSpPr>
              <p:cNvPr id="6174" name="Line 13"/>
              <p:cNvSpPr>
                <a:spLocks noChangeShapeType="1"/>
              </p:cNvSpPr>
              <p:nvPr/>
            </p:nvSpPr>
            <p:spPr bwMode="auto">
              <a:xfrm flipV="1">
                <a:off x="2592" y="2352"/>
                <a:ext cx="1712" cy="55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151" name="Object 23"/>
              <p:cNvGraphicFramePr>
                <a:graphicFrameLocks noChangeAspect="1"/>
              </p:cNvGraphicFramePr>
              <p:nvPr/>
            </p:nvGraphicFramePr>
            <p:xfrm>
              <a:off x="2936" y="2812"/>
              <a:ext cx="95" cy="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" name="Egyenlet" r:id="rId13" imgW="152280" imgH="139680" progId="Equation.3">
                      <p:embed/>
                    </p:oleObj>
                  </mc:Choice>
                  <mc:Fallback>
                    <p:oleObj name="Egyenlet" r:id="rId13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2812"/>
                            <a:ext cx="95" cy="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2" name="Object 24"/>
              <p:cNvGraphicFramePr>
                <a:graphicFrameLocks noChangeAspect="1"/>
              </p:cNvGraphicFramePr>
              <p:nvPr/>
            </p:nvGraphicFramePr>
            <p:xfrm>
              <a:off x="3600" y="2388"/>
              <a:ext cx="127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" name="Egyenlet" r:id="rId15" imgW="203040" imgH="215640" progId="Equation.3">
                      <p:embed/>
                    </p:oleObj>
                  </mc:Choice>
                  <mc:Fallback>
                    <p:oleObj name="Egyenlet" r:id="rId15" imgW="20304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2388"/>
                            <a:ext cx="127" cy="13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72" name="Line 25"/>
            <p:cNvSpPr>
              <a:spLocks noChangeShapeType="1"/>
            </p:cNvSpPr>
            <p:nvPr/>
          </p:nvSpPr>
          <p:spPr bwMode="auto">
            <a:xfrm>
              <a:off x="1824" y="2184"/>
              <a:ext cx="32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173" name="Text Box 27"/>
            <p:cNvSpPr txBox="1">
              <a:spLocks noChangeArrowheads="1"/>
            </p:cNvSpPr>
            <p:nvPr/>
          </p:nvSpPr>
          <p:spPr bwMode="auto">
            <a:xfrm>
              <a:off x="2190" y="2084"/>
              <a:ext cx="22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hu-HU" altLang="hu-HU" sz="1400">
                  <a:solidFill>
                    <a:srgbClr val="009900"/>
                  </a:solidFill>
                </a:rPr>
                <a:t>Trigonometrical height determination</a:t>
              </a:r>
            </a:p>
          </p:txBody>
        </p:sp>
      </p:grpSp>
      <p:sp>
        <p:nvSpPr>
          <p:cNvPr id="6165" name="Text Box 28"/>
          <p:cNvSpPr txBox="1">
            <a:spLocks noChangeArrowheads="1"/>
          </p:cNvSpPr>
          <p:nvPr/>
        </p:nvSpPr>
        <p:spPr bwMode="auto">
          <a:xfrm>
            <a:off x="692944" y="831057"/>
            <a:ext cx="5837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hu-HU" altLang="hu-HU" sz="1600" dirty="0" err="1"/>
              <a:t>How</a:t>
            </a:r>
            <a:r>
              <a:rPr lang="hu-HU" altLang="hu-HU" sz="1600" dirty="0"/>
              <a:t> </a:t>
            </a:r>
            <a:r>
              <a:rPr lang="hu-HU" altLang="hu-HU" sz="1600" dirty="0" err="1"/>
              <a:t>can</a:t>
            </a:r>
            <a:r>
              <a:rPr lang="hu-HU" altLang="hu-HU" sz="1600" dirty="0"/>
              <a:t> </a:t>
            </a:r>
            <a:r>
              <a:rPr lang="hu-HU" altLang="hu-HU" sz="1600" dirty="0" err="1"/>
              <a:t>we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determine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height</a:t>
            </a:r>
            <a:r>
              <a:rPr lang="hu-HU" altLang="hu-HU" sz="1600" dirty="0"/>
              <a:t> </a:t>
            </a:r>
            <a:r>
              <a:rPr lang="hu-HU" altLang="hu-HU" sz="1600" dirty="0" err="1"/>
              <a:t>difference</a:t>
            </a:r>
            <a:r>
              <a:rPr lang="hu-HU" altLang="hu-HU" sz="1600" dirty="0"/>
              <a:t>?</a:t>
            </a:r>
          </a:p>
          <a:p>
            <a:endParaRPr lang="hu-HU" altLang="hu-HU" sz="1600" dirty="0"/>
          </a:p>
          <a:p>
            <a:r>
              <a:rPr lang="hu-HU" altLang="hu-HU" sz="1600" dirty="0" err="1" smtClean="0"/>
              <a:t>Three</a:t>
            </a:r>
            <a:r>
              <a:rPr lang="hu-HU" altLang="hu-HU" sz="1600" dirty="0" smtClean="0"/>
              <a:t> </a:t>
            </a:r>
            <a:r>
              <a:rPr lang="hu-HU" altLang="hu-HU" sz="1600" dirty="0" err="1"/>
              <a:t>solutions</a:t>
            </a:r>
            <a:r>
              <a:rPr lang="hu-HU" altLang="hu-HU" sz="1600" dirty="0"/>
              <a:t>: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1108075" y="1733551"/>
            <a:ext cx="7527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hu-HU" altLang="hu-HU" sz="1600" dirty="0"/>
              <a:t> </a:t>
            </a:r>
            <a:r>
              <a:rPr lang="hu-HU" altLang="hu-HU" sz="1600" dirty="0" err="1"/>
              <a:t>setting</a:t>
            </a:r>
            <a:r>
              <a:rPr lang="hu-HU" altLang="hu-HU" sz="1600" dirty="0"/>
              <a:t> a </a:t>
            </a:r>
            <a:r>
              <a:rPr lang="hu-HU" altLang="hu-HU" sz="1600" dirty="0" err="1"/>
              <a:t>horizontal</a:t>
            </a:r>
            <a:r>
              <a:rPr lang="hu-HU" altLang="hu-HU" sz="1600" dirty="0"/>
              <a:t> </a:t>
            </a:r>
            <a:r>
              <a:rPr lang="hu-HU" altLang="hu-HU" sz="1600" dirty="0" err="1"/>
              <a:t>plane</a:t>
            </a:r>
            <a:r>
              <a:rPr lang="hu-HU" altLang="hu-HU" sz="1600" dirty="0"/>
              <a:t>, and </a:t>
            </a:r>
            <a:r>
              <a:rPr lang="hu-HU" altLang="hu-HU" sz="1600" dirty="0" err="1"/>
              <a:t>measuring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the</a:t>
            </a:r>
            <a:r>
              <a:rPr lang="hu-HU" altLang="hu-HU" sz="1600" dirty="0"/>
              <a:t> </a:t>
            </a:r>
            <a:r>
              <a:rPr lang="hu-HU" altLang="hu-HU" sz="1600" dirty="0" err="1"/>
              <a:t>offset</a:t>
            </a:r>
            <a:r>
              <a:rPr lang="hu-HU" altLang="hu-HU" sz="1600" dirty="0"/>
              <a:t> </a:t>
            </a:r>
            <a:r>
              <a:rPr lang="hu-HU" altLang="hu-HU" sz="1600" dirty="0" err="1"/>
              <a:t>from</a:t>
            </a:r>
            <a:r>
              <a:rPr lang="hu-HU" altLang="hu-HU" sz="1600" dirty="0"/>
              <a:t> </a:t>
            </a:r>
            <a:r>
              <a:rPr lang="hu-HU" altLang="hu-HU" sz="1600" dirty="0" err="1"/>
              <a:t>this</a:t>
            </a:r>
            <a:r>
              <a:rPr lang="hu-HU" altLang="hu-HU" sz="1600" dirty="0"/>
              <a:t> </a:t>
            </a:r>
            <a:r>
              <a:rPr lang="hu-HU" altLang="hu-HU" sz="1600" dirty="0" err="1"/>
              <a:t>plane</a:t>
            </a:r>
            <a:endParaRPr lang="hu-HU" altLang="hu-HU" sz="1600" dirty="0"/>
          </a:p>
        </p:txBody>
      </p:sp>
      <p:grpSp>
        <p:nvGrpSpPr>
          <p:cNvPr id="6167" name="Csoportba foglalás 32"/>
          <p:cNvGrpSpPr>
            <a:grpSpLocks/>
          </p:cNvGrpSpPr>
          <p:nvPr/>
        </p:nvGrpSpPr>
        <p:grpSpPr bwMode="auto">
          <a:xfrm>
            <a:off x="0" y="587375"/>
            <a:ext cx="9144000" cy="6270625"/>
            <a:chOff x="0" y="587375"/>
            <a:chExt cx="9144000" cy="6270625"/>
          </a:xfrm>
        </p:grpSpPr>
        <p:sp>
          <p:nvSpPr>
            <p:cNvPr id="6168" name="Rectangle 2"/>
            <p:cNvSpPr>
              <a:spLocks noChangeArrowheads="1"/>
            </p:cNvSpPr>
            <p:nvPr/>
          </p:nvSpPr>
          <p:spPr bwMode="auto">
            <a:xfrm>
              <a:off x="0" y="587375"/>
              <a:ext cx="9144000" cy="523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6169" name="Rectangle 2"/>
            <p:cNvSpPr>
              <a:spLocks noChangeArrowheads="1"/>
            </p:cNvSpPr>
            <p:nvPr/>
          </p:nvSpPr>
          <p:spPr bwMode="auto">
            <a:xfrm>
              <a:off x="0" y="6435725"/>
              <a:ext cx="9144000" cy="460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6170" name="Szövegdoboz 5"/>
            <p:cNvSpPr txBox="1">
              <a:spLocks noChangeArrowheads="1"/>
            </p:cNvSpPr>
            <p:nvPr/>
          </p:nvSpPr>
          <p:spPr bwMode="auto">
            <a:xfrm>
              <a:off x="6278563" y="6581775"/>
              <a:ext cx="28654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hu-HU" altLang="hu-HU" sz="1200" i="1">
                  <a:solidFill>
                    <a:srgbClr val="A80000"/>
                  </a:solidFill>
                </a:rPr>
                <a:t>Sz. Rózsa: Surveying I. – Lecture 1</a:t>
              </a:r>
            </a:p>
          </p:txBody>
        </p:sp>
      </p:grp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108074" y="2557463"/>
            <a:ext cx="7794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hu-HU" altLang="hu-HU" sz="1600" dirty="0"/>
              <a:t> </a:t>
            </a:r>
            <a:r>
              <a:rPr lang="hu-HU" altLang="hu-HU" sz="1600" dirty="0" err="1" smtClean="0"/>
              <a:t>physical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methods</a:t>
            </a:r>
            <a:r>
              <a:rPr lang="hu-HU" altLang="hu-HU" sz="1600" dirty="0" smtClean="0"/>
              <a:t> of </a:t>
            </a:r>
            <a:r>
              <a:rPr lang="hu-HU" altLang="hu-HU" sz="1600" dirty="0" err="1" smtClean="0"/>
              <a:t>height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determination</a:t>
            </a:r>
            <a:r>
              <a:rPr lang="hu-HU" altLang="hu-HU" sz="1600" dirty="0" smtClean="0"/>
              <a:t> (</a:t>
            </a:r>
            <a:r>
              <a:rPr lang="hu-HU" altLang="hu-HU" sz="1600" dirty="0" err="1" smtClean="0"/>
              <a:t>e.g</a:t>
            </a:r>
            <a:r>
              <a:rPr lang="hu-HU" altLang="hu-HU" sz="1600" dirty="0" smtClean="0"/>
              <a:t>. air </a:t>
            </a:r>
            <a:r>
              <a:rPr lang="hu-HU" altLang="hu-HU" sz="1600" dirty="0" err="1" smtClean="0"/>
              <a:t>pressure</a:t>
            </a:r>
            <a:r>
              <a:rPr lang="hu-HU" altLang="hu-HU" sz="1600" dirty="0" smtClean="0"/>
              <a:t> </a:t>
            </a:r>
            <a:r>
              <a:rPr lang="hu-HU" altLang="hu-HU" sz="1600" dirty="0" err="1" smtClean="0"/>
              <a:t>observation</a:t>
            </a:r>
            <a:r>
              <a:rPr lang="hu-HU" altLang="hu-HU" sz="1600" dirty="0" smtClean="0"/>
              <a:t>)</a:t>
            </a: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24712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utoUpdateAnimBg="0"/>
      <p:bldP spid="33821" grpId="0" autoUpdateAnimBg="0"/>
      <p:bldP spid="3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548838" y="223918"/>
            <a:ext cx="143640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Outline</a:t>
            </a:r>
          </a:p>
        </p:txBody>
      </p:sp>
      <p:sp>
        <p:nvSpPr>
          <p:cNvPr id="3" name="Text Box 4"/>
          <p:cNvSpPr/>
          <p:nvPr/>
        </p:nvSpPr>
        <p:spPr>
          <a:xfrm>
            <a:off x="2590915" y="1523884"/>
            <a:ext cx="6172200" cy="41626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Introduction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Historical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Surveying - Science and Profession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Methods of height determination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Levelling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surveyors’ level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pSp>
        <p:nvGrpSpPr>
          <p:cNvPr id="4" name="Csoportba foglalás 4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5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183444" y="185760"/>
            <a:ext cx="1736637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Levelling</a:t>
            </a:r>
          </a:p>
        </p:txBody>
      </p:sp>
      <p:pic>
        <p:nvPicPr>
          <p:cNvPr id="3" name="Picture 5" descr="F:\levelling.jpg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50879" y="1449360"/>
            <a:ext cx="6022796" cy="41734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7" descr="levstaff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61195" y="1405076"/>
            <a:ext cx="1373035" cy="4201924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5" name="Csoportba foglalás 5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/>
          <p:nvPr/>
        </p:nvGrpSpPr>
        <p:grpSpPr>
          <a:xfrm>
            <a:off x="0" y="587373"/>
            <a:ext cx="9240843" cy="6270626"/>
            <a:chOff x="0" y="587373"/>
            <a:chExt cx="9240843" cy="6270626"/>
          </a:xfrm>
        </p:grpSpPr>
        <p:sp>
          <p:nvSpPr>
            <p:cNvPr id="3" name="Rectangle 2"/>
            <p:cNvSpPr/>
            <p:nvPr/>
          </p:nvSpPr>
          <p:spPr>
            <a:xfrm>
              <a:off x="0" y="587373"/>
              <a:ext cx="9143606" cy="52385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>
              <a:off x="0" y="6434998"/>
              <a:ext cx="9143606" cy="46030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5" name="Szövegdoboz 5"/>
            <p:cNvSpPr txBox="1"/>
            <p:nvPr/>
          </p:nvSpPr>
          <p:spPr>
            <a:xfrm>
              <a:off x="6278297" y="6581037"/>
              <a:ext cx="2962546" cy="2769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</a:rPr>
                <a:t>Sz. Rózsa: Surveying I. – Lecture 2</a:t>
              </a:r>
            </a:p>
          </p:txBody>
        </p:sp>
      </p:grpSp>
      <p:sp>
        <p:nvSpPr>
          <p:cNvPr id="6" name="Text Box 3"/>
          <p:cNvSpPr txBox="1"/>
          <p:nvPr/>
        </p:nvSpPr>
        <p:spPr>
          <a:xfrm>
            <a:off x="4976814" y="180978"/>
            <a:ext cx="3978270" cy="4619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</a:rPr>
              <a:t>The principle of levelling</a:t>
            </a:r>
          </a:p>
        </p:txBody>
      </p:sp>
      <p:grpSp>
        <p:nvGrpSpPr>
          <p:cNvPr id="7" name="Csoportba foglalás 74"/>
          <p:cNvGrpSpPr/>
          <p:nvPr/>
        </p:nvGrpSpPr>
        <p:grpSpPr>
          <a:xfrm>
            <a:off x="266703" y="2271717"/>
            <a:ext cx="8662979" cy="3000364"/>
            <a:chOff x="266703" y="2271717"/>
            <a:chExt cx="8662979" cy="3000364"/>
          </a:xfrm>
        </p:grpSpPr>
        <p:sp>
          <p:nvSpPr>
            <p:cNvPr id="8" name="Szabadkézi sokszög 25"/>
            <p:cNvSpPr/>
            <p:nvPr/>
          </p:nvSpPr>
          <p:spPr>
            <a:xfrm>
              <a:off x="471482" y="4562471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Szabadkézi sokszög 26"/>
            <p:cNvSpPr/>
            <p:nvPr/>
          </p:nvSpPr>
          <p:spPr>
            <a:xfrm>
              <a:off x="266703" y="2857500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Szabadkézi sokszög 27"/>
            <p:cNvSpPr/>
            <p:nvPr/>
          </p:nvSpPr>
          <p:spPr>
            <a:xfrm>
              <a:off x="323853" y="2271717"/>
              <a:ext cx="8458200" cy="7096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58200"/>
                <a:gd name="f7" fmla="val 709613"/>
                <a:gd name="f8" fmla="val 652463"/>
                <a:gd name="f9" fmla="val 1402556"/>
                <a:gd name="f10" fmla="val 326231"/>
                <a:gd name="f11" fmla="val 2805113"/>
                <a:gd name="f12" fmla="val 4214813"/>
                <a:gd name="f13" fmla="val 9525"/>
                <a:gd name="f14" fmla="val 5624513"/>
                <a:gd name="f15" fmla="val 19050"/>
                <a:gd name="f16" fmla="+- 0 0 -90"/>
                <a:gd name="f17" fmla="*/ f3 1 8458200"/>
                <a:gd name="f18" fmla="*/ f4 1 709613"/>
                <a:gd name="f19" fmla="+- f7 0 f5"/>
                <a:gd name="f20" fmla="+- f6 0 f5"/>
                <a:gd name="f21" fmla="*/ f16 f0 1"/>
                <a:gd name="f22" fmla="*/ f20 1 8458200"/>
                <a:gd name="f23" fmla="*/ f19 1 709613"/>
                <a:gd name="f24" fmla="*/ 0 f20 1"/>
                <a:gd name="f25" fmla="*/ 652463 f19 1"/>
                <a:gd name="f26" fmla="*/ 4214812 f20 1"/>
                <a:gd name="f27" fmla="*/ 9525 f19 1"/>
                <a:gd name="f28" fmla="*/ 8458200 f20 1"/>
                <a:gd name="f29" fmla="*/ 709613 f19 1"/>
                <a:gd name="f30" fmla="*/ 0 f19 1"/>
                <a:gd name="f31" fmla="*/ f21 1 f2"/>
                <a:gd name="f32" fmla="*/ f24 1 8458200"/>
                <a:gd name="f33" fmla="*/ f25 1 709613"/>
                <a:gd name="f34" fmla="*/ f26 1 8458200"/>
                <a:gd name="f35" fmla="*/ f27 1 709613"/>
                <a:gd name="f36" fmla="*/ f28 1 8458200"/>
                <a:gd name="f37" fmla="*/ f29 1 709613"/>
                <a:gd name="f38" fmla="*/ f30 1 709613"/>
                <a:gd name="f39" fmla="+- f31 0 f1"/>
                <a:gd name="f40" fmla="*/ f32 1 f22"/>
                <a:gd name="f41" fmla="*/ f33 1 f23"/>
                <a:gd name="f42" fmla="*/ f34 1 f22"/>
                <a:gd name="f43" fmla="*/ f35 1 f23"/>
                <a:gd name="f44" fmla="*/ f36 1 f22"/>
                <a:gd name="f45" fmla="*/ f37 1 f23"/>
                <a:gd name="f46" fmla="*/ f38 1 f23"/>
                <a:gd name="f47" fmla="*/ f40 f17 1"/>
                <a:gd name="f48" fmla="*/ f44 f17 1"/>
                <a:gd name="f49" fmla="*/ f45 f18 1"/>
                <a:gd name="f50" fmla="*/ f46 f18 1"/>
                <a:gd name="f51" fmla="*/ f41 f18 1"/>
                <a:gd name="f52" fmla="*/ f42 f17 1"/>
                <a:gd name="f53" fmla="*/ f4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7" y="f51"/>
                </a:cxn>
                <a:cxn ang="f39">
                  <a:pos x="f52" y="f53"/>
                </a:cxn>
                <a:cxn ang="f39">
                  <a:pos x="f48" y="f49"/>
                </a:cxn>
              </a:cxnLst>
              <a:rect l="f47" t="f50" r="f48" b="f49"/>
              <a:pathLst>
                <a:path w="8458200" h="709613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6" y="f7"/>
                    <a:pt x="f6" y="f7"/>
                  </a:cubicBezTo>
                </a:path>
              </a:pathLst>
            </a:custGeom>
            <a:noFill/>
            <a:ln w="9528" cap="flat">
              <a:solidFill>
                <a:srgbClr val="00B0F0"/>
              </a:solidFill>
              <a:custDash>
                <a:ds d="100000" sp="100000"/>
              </a:custDash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pSp>
        <p:nvGrpSpPr>
          <p:cNvPr id="11" name="Csoportba foglalás 63"/>
          <p:cNvGrpSpPr/>
          <p:nvPr/>
        </p:nvGrpSpPr>
        <p:grpSpPr>
          <a:xfrm>
            <a:off x="3414717" y="2185992"/>
            <a:ext cx="1928807" cy="2314575"/>
            <a:chOff x="3414717" y="2185992"/>
            <a:chExt cx="1928807" cy="2314575"/>
          </a:xfrm>
        </p:grpSpPr>
        <p:sp>
          <p:nvSpPr>
            <p:cNvPr id="12" name="Line 6"/>
            <p:cNvSpPr/>
            <p:nvPr/>
          </p:nvSpPr>
          <p:spPr>
            <a:xfrm flipH="1">
              <a:off x="3414717" y="2286000"/>
              <a:ext cx="871532" cy="1885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Line 7"/>
            <p:cNvSpPr/>
            <p:nvPr/>
          </p:nvSpPr>
          <p:spPr>
            <a:xfrm>
              <a:off x="4329117" y="2286000"/>
              <a:ext cx="1014407" cy="22145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Line 8"/>
            <p:cNvSpPr/>
            <p:nvPr/>
          </p:nvSpPr>
          <p:spPr>
            <a:xfrm>
              <a:off x="4300532" y="2300282"/>
              <a:ext cx="142875" cy="19431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Téglalap 29"/>
            <p:cNvSpPr/>
            <p:nvPr/>
          </p:nvSpPr>
          <p:spPr>
            <a:xfrm>
              <a:off x="4029075" y="2185992"/>
              <a:ext cx="600075" cy="85725"/>
            </a:xfrm>
            <a:prstGeom prst="rect">
              <a:avLst/>
            </a:prstGeom>
            <a:solidFill>
              <a:srgbClr val="FFC000"/>
            </a:solidFill>
            <a:ln w="9528" cap="flat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</p:grpSp>
      <p:grpSp>
        <p:nvGrpSpPr>
          <p:cNvPr id="16" name="Csoportba foglalás 64"/>
          <p:cNvGrpSpPr/>
          <p:nvPr/>
        </p:nvGrpSpPr>
        <p:grpSpPr>
          <a:xfrm>
            <a:off x="0" y="2228850"/>
            <a:ext cx="9144000" cy="9528"/>
            <a:chOff x="0" y="2228850"/>
            <a:chExt cx="9144000" cy="9528"/>
          </a:xfrm>
        </p:grpSpPr>
        <p:cxnSp>
          <p:nvCxnSpPr>
            <p:cNvPr id="17" name="Egyenes összekötő 31"/>
            <p:cNvCxnSpPr/>
            <p:nvPr/>
          </p:nvCxnSpPr>
          <p:spPr>
            <a:xfrm>
              <a:off x="4629149" y="2228850"/>
              <a:ext cx="4514851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  <p:cxnSp>
          <p:nvCxnSpPr>
            <p:cNvPr id="18" name="Egyenes összekötő 33"/>
            <p:cNvCxnSpPr/>
            <p:nvPr/>
          </p:nvCxnSpPr>
          <p:spPr>
            <a:xfrm>
              <a:off x="0" y="2238378"/>
              <a:ext cx="4057650" cy="0"/>
            </a:xfrm>
            <a:prstGeom prst="straightConnector1">
              <a:avLst/>
            </a:prstGeom>
            <a:noFill/>
            <a:ln w="28575" cap="flat">
              <a:solidFill>
                <a:srgbClr val="FF0000"/>
              </a:solidFill>
              <a:custDash>
                <a:ds d="300000" sp="300000"/>
              </a:custDash>
              <a:round/>
            </a:ln>
          </p:spPr>
        </p:cxnSp>
      </p:grpSp>
      <p:grpSp>
        <p:nvGrpSpPr>
          <p:cNvPr id="19" name="Csoportba foglalás 75"/>
          <p:cNvGrpSpPr/>
          <p:nvPr/>
        </p:nvGrpSpPr>
        <p:grpSpPr>
          <a:xfrm>
            <a:off x="614367" y="1457325"/>
            <a:ext cx="7958114" cy="3471867"/>
            <a:chOff x="614367" y="1457325"/>
            <a:chExt cx="7958114" cy="3471867"/>
          </a:xfrm>
        </p:grpSpPr>
        <p:cxnSp>
          <p:nvCxnSpPr>
            <p:cNvPr id="20" name="Egyenes összekötő 37"/>
            <p:cNvCxnSpPr/>
            <p:nvPr/>
          </p:nvCxnSpPr>
          <p:spPr>
            <a:xfrm rot="16199987" flipH="1">
              <a:off x="-75004" y="2146696"/>
              <a:ext cx="1814507" cy="435766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1" name="Egyenes összekötő 40"/>
            <p:cNvCxnSpPr/>
            <p:nvPr/>
          </p:nvCxnSpPr>
          <p:spPr>
            <a:xfrm rot="5400013">
              <a:off x="6418640" y="2775350"/>
              <a:ext cx="3443292" cy="864391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</p:spPr>
        </p:cxnSp>
      </p:grpSp>
      <p:grpSp>
        <p:nvGrpSpPr>
          <p:cNvPr id="22" name="Csoportba foglalás 61"/>
          <p:cNvGrpSpPr/>
          <p:nvPr/>
        </p:nvGrpSpPr>
        <p:grpSpPr>
          <a:xfrm>
            <a:off x="871542" y="3271842"/>
            <a:ext cx="7013566" cy="2152643"/>
            <a:chOff x="871542" y="3271842"/>
            <a:chExt cx="7013566" cy="2152643"/>
          </a:xfrm>
        </p:grpSpPr>
        <p:grpSp>
          <p:nvGrpSpPr>
            <p:cNvPr id="23" name="Csoportba foglalás 59"/>
            <p:cNvGrpSpPr/>
            <p:nvPr/>
          </p:nvGrpSpPr>
          <p:grpSpPr>
            <a:xfrm>
              <a:off x="871542" y="3271842"/>
              <a:ext cx="360959" cy="571535"/>
              <a:chOff x="871542" y="3271842"/>
              <a:chExt cx="360959" cy="571535"/>
            </a:xfrm>
          </p:grpSpPr>
          <p:sp>
            <p:nvSpPr>
              <p:cNvPr id="24" name="Ellipszis 35"/>
              <p:cNvSpPr/>
              <p:nvPr/>
            </p:nvSpPr>
            <p:spPr>
              <a:xfrm>
                <a:off x="971540" y="3271842"/>
                <a:ext cx="157148" cy="157157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2000" b="1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  <p:sp>
            <p:nvSpPr>
              <p:cNvPr id="25" name="Szövegdoboz 43"/>
              <p:cNvSpPr txBox="1"/>
              <p:nvPr/>
            </p:nvSpPr>
            <p:spPr>
              <a:xfrm>
                <a:off x="871542" y="3443282"/>
                <a:ext cx="360959" cy="40009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000" b="1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</a:rPr>
                  <a:t>A</a:t>
                </a:r>
              </a:p>
            </p:txBody>
          </p:sp>
        </p:grpSp>
        <p:grpSp>
          <p:nvGrpSpPr>
            <p:cNvPr id="26" name="Csoportba foglalás 60"/>
            <p:cNvGrpSpPr/>
            <p:nvPr/>
          </p:nvGrpSpPr>
          <p:grpSpPr>
            <a:xfrm>
              <a:off x="7524149" y="4929137"/>
              <a:ext cx="360959" cy="495348"/>
              <a:chOff x="7524149" y="4929137"/>
              <a:chExt cx="360959" cy="495348"/>
            </a:xfrm>
          </p:grpSpPr>
          <p:sp>
            <p:nvSpPr>
              <p:cNvPr id="27" name="Ellipszis 34"/>
              <p:cNvSpPr/>
              <p:nvPr/>
            </p:nvSpPr>
            <p:spPr>
              <a:xfrm>
                <a:off x="7643204" y="4929137"/>
                <a:ext cx="128573" cy="12858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C000"/>
              </a:solidFill>
              <a:ln w="9528" cap="flat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u-HU" sz="2000" b="1" i="0" u="none" strike="noStrike" kern="1200" cap="none" spc="0" baseline="0">
                  <a:solidFill>
                    <a:srgbClr val="000000"/>
                  </a:solidFill>
                  <a:uFillTx/>
                  <a:latin typeface="Tahoma" pitchFamily="34"/>
                </a:endParaRPr>
              </a:p>
            </p:txBody>
          </p:sp>
          <p:sp>
            <p:nvSpPr>
              <p:cNvPr id="28" name="Szövegdoboz 44"/>
              <p:cNvSpPr txBox="1"/>
              <p:nvPr/>
            </p:nvSpPr>
            <p:spPr>
              <a:xfrm>
                <a:off x="7524149" y="5024390"/>
                <a:ext cx="360959" cy="400095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hu-HU" sz="2000" b="1" i="0" u="none" strike="noStrike" kern="1200" cap="none" spc="0" baseline="0">
                    <a:solidFill>
                      <a:srgbClr val="000000"/>
                    </a:solidFill>
                    <a:uFillTx/>
                    <a:latin typeface="Tahoma" pitchFamily="34"/>
                  </a:rPr>
                  <a:t>B</a:t>
                </a:r>
              </a:p>
            </p:txBody>
          </p:sp>
        </p:grpSp>
      </p:grpSp>
      <p:grpSp>
        <p:nvGrpSpPr>
          <p:cNvPr id="29" name="Csoportba foglalás 65"/>
          <p:cNvGrpSpPr/>
          <p:nvPr/>
        </p:nvGrpSpPr>
        <p:grpSpPr>
          <a:xfrm>
            <a:off x="200025" y="2271719"/>
            <a:ext cx="614348" cy="1143000"/>
            <a:chOff x="200025" y="2271719"/>
            <a:chExt cx="614348" cy="1143000"/>
          </a:xfrm>
        </p:grpSpPr>
        <p:sp>
          <p:nvSpPr>
            <p:cNvPr id="30" name="Jobb oldali kapcsos zárójel 42"/>
            <p:cNvSpPr/>
            <p:nvPr/>
          </p:nvSpPr>
          <p:spPr>
            <a:xfrm rot="9960012">
              <a:off x="671498" y="2271719"/>
              <a:ext cx="142875" cy="11430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31" name="Szövegdoboz 45"/>
            <p:cNvSpPr txBox="1"/>
            <p:nvPr/>
          </p:nvSpPr>
          <p:spPr>
            <a:xfrm>
              <a:off x="200025" y="2700342"/>
              <a:ext cx="538160" cy="400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(l</a:t>
              </a:r>
              <a:r>
                <a:rPr lang="hu-HU" sz="1800" b="0" i="1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</a:rPr>
                <a:t>A</a:t>
              </a: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</p:txBody>
        </p:sp>
      </p:grpSp>
      <p:grpSp>
        <p:nvGrpSpPr>
          <p:cNvPr id="32" name="Csoportba foglalás 66"/>
          <p:cNvGrpSpPr/>
          <p:nvPr/>
        </p:nvGrpSpPr>
        <p:grpSpPr>
          <a:xfrm>
            <a:off x="8137529" y="2271708"/>
            <a:ext cx="611184" cy="2825752"/>
            <a:chOff x="8137529" y="2271708"/>
            <a:chExt cx="611184" cy="2825752"/>
          </a:xfrm>
        </p:grpSpPr>
        <p:sp>
          <p:nvSpPr>
            <p:cNvPr id="33" name="Jobb oldali kapcsos zárójel 46"/>
            <p:cNvSpPr/>
            <p:nvPr/>
          </p:nvSpPr>
          <p:spPr>
            <a:xfrm rot="840013">
              <a:off x="8137529" y="2271708"/>
              <a:ext cx="139583" cy="282575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2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60 0 f1"/>
                <a:gd name="f64" fmla="+- f56 0 f59"/>
                <a:gd name="f65" fmla="+- f42 0 f59"/>
                <a:gd name="f66" fmla="*/ f59 f37 1"/>
                <a:gd name="f67" fmla="cos 1 f63"/>
                <a:gd name="f68" fmla="sin 1 f63"/>
                <a:gd name="f69" fmla="*/ f64 f37 1"/>
                <a:gd name="f70" fmla="*/ f65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34" name="Szövegdoboz 47"/>
            <p:cNvSpPr txBox="1"/>
            <p:nvPr/>
          </p:nvSpPr>
          <p:spPr>
            <a:xfrm>
              <a:off x="8210553" y="3552828"/>
              <a:ext cx="538160" cy="400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(l</a:t>
              </a:r>
              <a:r>
                <a:rPr lang="hu-HU" sz="1800" b="0" i="1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</a:rPr>
                <a:t>B</a:t>
              </a: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</p:txBody>
        </p:sp>
      </p:grpSp>
      <p:sp>
        <p:nvSpPr>
          <p:cNvPr id="35" name="Jobb oldali kapcsos zárójel 50"/>
          <p:cNvSpPr/>
          <p:nvPr/>
        </p:nvSpPr>
        <p:spPr>
          <a:xfrm rot="840013">
            <a:off x="942975" y="2228851"/>
            <a:ext cx="185742" cy="5143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0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36" name="Szövegdoboz 51"/>
          <p:cNvSpPr txBox="1"/>
          <p:nvPr/>
        </p:nvSpPr>
        <p:spPr>
          <a:xfrm>
            <a:off x="1162046" y="2247896"/>
            <a:ext cx="428625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</a:rPr>
              <a:t>d</a:t>
            </a:r>
            <a:r>
              <a:rPr lang="hu-HU" sz="2000" b="1" i="1" u="none" strike="noStrike" kern="1200" cap="none" spc="0" baseline="-25000">
                <a:solidFill>
                  <a:srgbClr val="000000"/>
                </a:solidFill>
                <a:uFillTx/>
                <a:latin typeface="Tahoma" pitchFamily="34"/>
              </a:rPr>
              <a:t>A</a:t>
            </a:r>
          </a:p>
        </p:txBody>
      </p:sp>
      <p:grpSp>
        <p:nvGrpSpPr>
          <p:cNvPr id="37" name="Csoportba foglalás 62"/>
          <p:cNvGrpSpPr/>
          <p:nvPr/>
        </p:nvGrpSpPr>
        <p:grpSpPr>
          <a:xfrm>
            <a:off x="228600" y="3382968"/>
            <a:ext cx="957277" cy="1679579"/>
            <a:chOff x="228600" y="3382968"/>
            <a:chExt cx="957277" cy="1679579"/>
          </a:xfrm>
        </p:grpSpPr>
        <p:sp>
          <p:nvSpPr>
            <p:cNvPr id="38" name="Bal oldali kapcsos zárójel 52"/>
            <p:cNvSpPr/>
            <p:nvPr/>
          </p:nvSpPr>
          <p:spPr>
            <a:xfrm rot="20760003">
              <a:off x="995563" y="3382968"/>
              <a:ext cx="190314" cy="16795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41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39" name="Szövegdoboz 53"/>
            <p:cNvSpPr txBox="1"/>
            <p:nvPr/>
          </p:nvSpPr>
          <p:spPr>
            <a:xfrm>
              <a:off x="228600" y="4067178"/>
              <a:ext cx="796927" cy="400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Symbol" pitchFamily="18"/>
                </a:rPr>
                <a:t>D</a:t>
              </a: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</a:t>
              </a:r>
              <a:r>
                <a:rPr lang="hu-HU" sz="1800" b="0" i="1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</a:rPr>
                <a:t>AB</a:t>
              </a:r>
            </a:p>
          </p:txBody>
        </p:sp>
      </p:grpSp>
      <p:sp>
        <p:nvSpPr>
          <p:cNvPr id="40" name="Jobb oldali kapcsos zárójel 54"/>
          <p:cNvSpPr/>
          <p:nvPr/>
        </p:nvSpPr>
        <p:spPr>
          <a:xfrm rot="840013">
            <a:off x="1085850" y="2749546"/>
            <a:ext cx="207961" cy="5556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12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0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41" name="Szövegdoboz 55"/>
          <p:cNvSpPr txBox="1"/>
          <p:nvPr/>
        </p:nvSpPr>
        <p:spPr>
          <a:xfrm>
            <a:off x="1309685" y="2752728"/>
            <a:ext cx="368302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"/>
              </a:rPr>
              <a:t>A</a:t>
            </a:r>
          </a:p>
        </p:txBody>
      </p:sp>
      <p:grpSp>
        <p:nvGrpSpPr>
          <p:cNvPr id="42" name="Csoportba foglalás 67"/>
          <p:cNvGrpSpPr/>
          <p:nvPr/>
        </p:nvGrpSpPr>
        <p:grpSpPr>
          <a:xfrm>
            <a:off x="7405689" y="2214559"/>
            <a:ext cx="852476" cy="2762256"/>
            <a:chOff x="7405689" y="2214559"/>
            <a:chExt cx="852476" cy="2762256"/>
          </a:xfrm>
        </p:grpSpPr>
        <p:sp>
          <p:nvSpPr>
            <p:cNvPr id="43" name="Bal oldali kapcsos zárójel 48"/>
            <p:cNvSpPr/>
            <p:nvPr/>
          </p:nvSpPr>
          <p:spPr>
            <a:xfrm rot="840013">
              <a:off x="8101008" y="2214559"/>
              <a:ext cx="157157" cy="600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26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44" name="Szövegdoboz 49"/>
            <p:cNvSpPr txBox="1"/>
            <p:nvPr/>
          </p:nvSpPr>
          <p:spPr>
            <a:xfrm>
              <a:off x="7667628" y="2266962"/>
              <a:ext cx="428323" cy="40021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2000" b="1" i="1" u="none" strike="noStrike" kern="1200" cap="none" spc="0" baseline="0">
                  <a:solidFill>
                    <a:srgbClr val="000000"/>
                  </a:solidFill>
                  <a:uFillTx/>
                  <a:latin typeface="Symbol" pitchFamily="18"/>
                </a:rPr>
                <a:t>d</a:t>
              </a:r>
              <a:r>
                <a:rPr lang="hu-HU" sz="2000" b="1" i="1" u="none" strike="noStrike" kern="1200" cap="none" spc="0" baseline="-25000">
                  <a:solidFill>
                    <a:srgbClr val="000000"/>
                  </a:solidFill>
                  <a:uFillTx/>
                  <a:latin typeface="Tahoma" pitchFamily="34"/>
                </a:rPr>
                <a:t>B</a:t>
              </a:r>
            </a:p>
          </p:txBody>
        </p:sp>
        <p:sp>
          <p:nvSpPr>
            <p:cNvPr id="45" name="Bal oldali kapcsos zárójel 56"/>
            <p:cNvSpPr/>
            <p:nvPr/>
          </p:nvSpPr>
          <p:spPr>
            <a:xfrm rot="840013">
              <a:off x="7764599" y="2810172"/>
              <a:ext cx="114364" cy="21666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5400000"/>
                <a:gd name="f9" fmla="val 8330"/>
                <a:gd name="f10" fmla="val 50000"/>
                <a:gd name="f11" fmla="+- 0 0 -180"/>
                <a:gd name="f12" fmla="+- 0 0 -270"/>
                <a:gd name="f13" fmla="+- 0 0 -360"/>
                <a:gd name="f14" fmla="abs f3"/>
                <a:gd name="f15" fmla="abs f4"/>
                <a:gd name="f16" fmla="abs f5"/>
                <a:gd name="f17" fmla="+- 2700000 f1 0"/>
                <a:gd name="f18" fmla="*/ f11 f0 1"/>
                <a:gd name="f19" fmla="*/ f12 f0 1"/>
                <a:gd name="f20" fmla="*/ f13 f0 1"/>
                <a:gd name="f21" fmla="?: f14 f3 1"/>
                <a:gd name="f22" fmla="?: f15 f4 1"/>
                <a:gd name="f23" fmla="?: f16 f5 1"/>
                <a:gd name="f24" fmla="+- f17 0 f1"/>
                <a:gd name="f25" fmla="*/ f18 1 f2"/>
                <a:gd name="f26" fmla="*/ f19 1 f2"/>
                <a:gd name="f27" fmla="*/ f20 1 f2"/>
                <a:gd name="f28" fmla="*/ f21 1 21600"/>
                <a:gd name="f29" fmla="*/ f22 1 21600"/>
                <a:gd name="f30" fmla="*/ 21600 f21 1"/>
                <a:gd name="f31" fmla="*/ 21600 f22 1"/>
                <a:gd name="f32" fmla="+- f24 f1 0"/>
                <a:gd name="f33" fmla="+- f25 0 f1"/>
                <a:gd name="f34" fmla="+- f26 0 f1"/>
                <a:gd name="f35" fmla="+- f27 0 f1"/>
                <a:gd name="f36" fmla="min f29 f28"/>
                <a:gd name="f37" fmla="*/ f30 1 f23"/>
                <a:gd name="f38" fmla="*/ f31 1 f23"/>
                <a:gd name="f39" fmla="*/ f32 f7 1"/>
                <a:gd name="f40" fmla="val f37"/>
                <a:gd name="f41" fmla="val f38"/>
                <a:gd name="f42" fmla="*/ f39 1 f0"/>
                <a:gd name="f43" fmla="*/ f6 f36 1"/>
                <a:gd name="f44" fmla="+- f41 0 f6"/>
                <a:gd name="f45" fmla="+- f40 0 f6"/>
                <a:gd name="f46" fmla="+- 0 0 f42"/>
                <a:gd name="f47" fmla="*/ f40 f36 1"/>
                <a:gd name="f48" fmla="*/ f41 f36 1"/>
                <a:gd name="f49" fmla="*/ f45 1 2"/>
                <a:gd name="f50" fmla="min f45 f44"/>
                <a:gd name="f51" fmla="*/ f44 f10 1"/>
                <a:gd name="f52" fmla="+- 0 0 f46"/>
                <a:gd name="f53" fmla="+- f6 f49 0"/>
                <a:gd name="f54" fmla="*/ f50 f9 1"/>
                <a:gd name="f55" fmla="*/ f51 1 100000"/>
                <a:gd name="f56" fmla="*/ f52 f0 1"/>
                <a:gd name="f57" fmla="*/ f49 f36 1"/>
                <a:gd name="f58" fmla="*/ f54 1 100000"/>
                <a:gd name="f59" fmla="*/ f56 1 f7"/>
                <a:gd name="f60" fmla="*/ f53 f36 1"/>
                <a:gd name="f61" fmla="*/ f55 f36 1"/>
                <a:gd name="f62" fmla="+- f59 0 f1"/>
                <a:gd name="f63" fmla="+- f55 f58 0"/>
                <a:gd name="f64" fmla="*/ f58 f36 1"/>
                <a:gd name="f65" fmla="cos 1 f62"/>
                <a:gd name="f66" fmla="sin 1 f62"/>
                <a:gd name="f67" fmla="*/ f63 f36 1"/>
                <a:gd name="f68" fmla="+- 0 0 f65"/>
                <a:gd name="f69" fmla="+- 0 0 f66"/>
                <a:gd name="f70" fmla="+- 0 0 f68"/>
                <a:gd name="f71" fmla="+- 0 0 f69"/>
                <a:gd name="f72" fmla="val f70"/>
                <a:gd name="f73" fmla="val f71"/>
                <a:gd name="f74" fmla="*/ f72 f49 1"/>
                <a:gd name="f75" fmla="*/ f73 f58 1"/>
                <a:gd name="f76" fmla="+- f40 0 f74"/>
                <a:gd name="f77" fmla="+- f58 0 f75"/>
                <a:gd name="f78" fmla="+- f41 f75 0"/>
                <a:gd name="f79" fmla="+- f78 0 f58"/>
                <a:gd name="f80" fmla="*/ f76 f36 1"/>
                <a:gd name="f81" fmla="*/ f77 f36 1"/>
                <a:gd name="f82" fmla="*/ f7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7" y="f43"/>
                </a:cxn>
                <a:cxn ang="f34">
                  <a:pos x="f43" y="f61"/>
                </a:cxn>
                <a:cxn ang="f35">
                  <a:pos x="f47" y="f48"/>
                </a:cxn>
              </a:cxnLst>
              <a:rect l="f80" t="f81" r="f47" b="f82"/>
              <a:pathLst>
                <a:path stroke="0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  <a:close/>
                </a:path>
                <a:path fill="none">
                  <a:moveTo>
                    <a:pt x="f47" y="f48"/>
                  </a:moveTo>
                  <a:arcTo wR="f57" hR="f64" stAng="f1" swAng="f1"/>
                  <a:lnTo>
                    <a:pt x="f60" y="f67"/>
                  </a:lnTo>
                  <a:arcTo wR="f57" hR="f64" stAng="f6" swAng="f8"/>
                  <a:arcTo wR="f57" hR="f64" stAng="f1" swAng="f8"/>
                  <a:lnTo>
                    <a:pt x="f60" y="f64"/>
                  </a:lnTo>
                  <a:arcTo wR="f57" hR="f64" stAng="f0" swAng="f1"/>
                </a:path>
              </a:pathLst>
            </a:custGeom>
            <a:noFill/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46" name="Szövegdoboz 57"/>
            <p:cNvSpPr txBox="1"/>
            <p:nvPr/>
          </p:nvSpPr>
          <p:spPr>
            <a:xfrm>
              <a:off x="7405689" y="3662364"/>
              <a:ext cx="368302" cy="40005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800" b="0" i="1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</a:t>
              </a:r>
              <a:r>
                <a:rPr lang="hu-HU" sz="1800" b="0" i="1" u="none" strike="noStrike" kern="1200" cap="none" spc="0" baseline="-25000">
                  <a:solidFill>
                    <a:srgbClr val="000000"/>
                  </a:solidFill>
                  <a:uFillTx/>
                  <a:latin typeface="Calibri"/>
                </a:rPr>
                <a:t>B</a:t>
              </a:r>
              <a:endPara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47" name="Szövegdoboz 68"/>
          <p:cNvSpPr txBox="1"/>
          <p:nvPr/>
        </p:nvSpPr>
        <p:spPr>
          <a:xfrm>
            <a:off x="3043242" y="5133971"/>
            <a:ext cx="3121020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</a:rPr>
              <a:t>D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H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AB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=l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-l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B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=(l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)-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</a:rPr>
              <a:t>d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Tahoma"/>
              </a:rPr>
              <a:t>A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-(l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)+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</a:rPr>
              <a:t>d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Tahoma"/>
              </a:rPr>
              <a:t>B</a:t>
            </a:r>
          </a:p>
        </p:txBody>
      </p:sp>
      <p:sp>
        <p:nvSpPr>
          <p:cNvPr id="48" name="Szövegdoboz 69"/>
          <p:cNvSpPr txBox="1"/>
          <p:nvPr/>
        </p:nvSpPr>
        <p:spPr>
          <a:xfrm>
            <a:off x="234945" y="5603872"/>
            <a:ext cx="6775447" cy="36988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When </a:t>
            </a:r>
            <a:r>
              <a:rPr lang="hu-HU" sz="1800" b="1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  <a:cs typeface="Times New Roman" pitchFamily="18"/>
              </a:rPr>
              <a:t>d</a:t>
            </a:r>
            <a:r>
              <a:rPr lang="hu-HU" sz="1800" b="1" i="1" u="none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A</a:t>
            </a:r>
            <a:r>
              <a:rPr lang="hu-HU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=</a:t>
            </a:r>
            <a:r>
              <a:rPr lang="hu-HU" sz="1800" b="1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  <a:cs typeface="Times New Roman" pitchFamily="18"/>
              </a:rPr>
              <a:t>d</a:t>
            </a:r>
            <a:r>
              <a:rPr lang="hu-HU" sz="1800" b="1" i="1" u="none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</a:t>
            </a: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(spherical approximation, equal distance to A and B)</a:t>
            </a:r>
          </a:p>
        </p:txBody>
      </p:sp>
      <p:sp>
        <p:nvSpPr>
          <p:cNvPr id="49" name="Szövegdoboz 70"/>
          <p:cNvSpPr txBox="1"/>
          <p:nvPr/>
        </p:nvSpPr>
        <p:spPr>
          <a:xfrm>
            <a:off x="3717922" y="6003922"/>
            <a:ext cx="1708154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Symbol" pitchFamily="18"/>
              </a:rPr>
              <a:t>D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H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AB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=(l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Calibri Light"/>
              </a:rPr>
              <a:t>)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-(l</a:t>
            </a:r>
            <a:r>
              <a:rPr lang="hu-HU" sz="1800" b="0" i="1" u="none" strike="noStrike" kern="1200" cap="none" spc="0" baseline="-2500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</a:t>
            </a:r>
            <a:r>
              <a:rPr lang="hu-HU" sz="1800" b="0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)</a:t>
            </a:r>
            <a:endParaRPr lang="hu-HU" sz="1800" b="0" i="1" u="none" strike="noStrike" kern="1200" cap="none" spc="0" baseline="-25000">
              <a:solidFill>
                <a:srgbClr val="000000"/>
              </a:solidFill>
              <a:uFillTx/>
              <a:latin typeface="Tahoma"/>
            </a:endParaRPr>
          </a:p>
        </p:txBody>
      </p:sp>
      <p:grpSp>
        <p:nvGrpSpPr>
          <p:cNvPr id="50" name="Csoportba foglalás 76"/>
          <p:cNvGrpSpPr/>
          <p:nvPr/>
        </p:nvGrpSpPr>
        <p:grpSpPr>
          <a:xfrm>
            <a:off x="314325" y="3324228"/>
            <a:ext cx="8809036" cy="1828800"/>
            <a:chOff x="314325" y="3324228"/>
            <a:chExt cx="8809036" cy="1828800"/>
          </a:xfrm>
        </p:grpSpPr>
        <p:sp>
          <p:nvSpPr>
            <p:cNvPr id="51" name="Szabadkézi sokszög 28"/>
            <p:cNvSpPr/>
            <p:nvPr/>
          </p:nvSpPr>
          <p:spPr>
            <a:xfrm>
              <a:off x="314325" y="3324228"/>
              <a:ext cx="8601705" cy="1828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01075"/>
                <a:gd name="f7" fmla="val 1828801"/>
                <a:gd name="f8" fmla="val 119063"/>
                <a:gd name="f9" fmla="val 272653"/>
                <a:gd name="f10" fmla="val 59531"/>
                <a:gd name="f11" fmla="val 545307"/>
                <a:gd name="f12" fmla="val 814388"/>
                <a:gd name="f13" fmla="val 19050"/>
                <a:gd name="f14" fmla="val 1083469"/>
                <a:gd name="f15" fmla="val 38100"/>
                <a:gd name="f16" fmla="val 1338263"/>
                <a:gd name="f17" fmla="val 102394"/>
                <a:gd name="f18" fmla="val 1614488"/>
                <a:gd name="f19" fmla="val 233363"/>
                <a:gd name="f20" fmla="val 1890713"/>
                <a:gd name="f21" fmla="val 364332"/>
                <a:gd name="f22" fmla="val 2219326"/>
                <a:gd name="f23" fmla="val 700088"/>
                <a:gd name="f24" fmla="val 2471738"/>
                <a:gd name="f25" fmla="val 804863"/>
                <a:gd name="f26" fmla="val 2724150"/>
                <a:gd name="f27" fmla="val 909638"/>
                <a:gd name="f28" fmla="val 2855119"/>
                <a:gd name="f29" fmla="val 845344"/>
                <a:gd name="f30" fmla="val 3128963"/>
                <a:gd name="f31" fmla="val 862013"/>
                <a:gd name="f32" fmla="val 3402807"/>
                <a:gd name="f33" fmla="val 878682"/>
                <a:gd name="f34" fmla="val 3767138"/>
                <a:gd name="f35" fmla="val 838200"/>
                <a:gd name="f36" fmla="val 4114800"/>
                <a:gd name="f37" fmla="val 904875"/>
                <a:gd name="f38" fmla="val 4462463"/>
                <a:gd name="f39" fmla="val 971550"/>
                <a:gd name="f40" fmla="val 4869657"/>
                <a:gd name="f41" fmla="val 1121569"/>
                <a:gd name="f42" fmla="val 5214938"/>
                <a:gd name="f43" fmla="val 1262063"/>
                <a:gd name="f44" fmla="val 5560219"/>
                <a:gd name="f45" fmla="val 1402557"/>
                <a:gd name="f46" fmla="val 5900738"/>
                <a:gd name="f47" fmla="val 1666876"/>
                <a:gd name="f48" fmla="val 6186488"/>
                <a:gd name="f49" fmla="val 1747838"/>
                <a:gd name="f50" fmla="val 6472238"/>
                <a:gd name="f51" fmla="val 6669882"/>
                <a:gd name="f52" fmla="val 1776413"/>
                <a:gd name="f53" fmla="val 6929438"/>
                <a:gd name="f54" fmla="val 7188994"/>
                <a:gd name="f55" fmla="val 1719263"/>
                <a:gd name="f56" fmla="val 7465219"/>
                <a:gd name="f57" fmla="val 1628775"/>
                <a:gd name="f58" fmla="val 7743825"/>
                <a:gd name="f59" fmla="val 1576388"/>
                <a:gd name="f60" fmla="val 8022431"/>
                <a:gd name="f61" fmla="val 1524001"/>
                <a:gd name="f62" fmla="val 8498681"/>
                <a:gd name="f63" fmla="val 1466850"/>
                <a:gd name="f64" fmla="val 1433513"/>
                <a:gd name="f65" fmla="+- 0 0 -90"/>
                <a:gd name="f66" fmla="*/ f3 1 8601075"/>
                <a:gd name="f67" fmla="*/ f4 1 1828801"/>
                <a:gd name="f68" fmla="+- f7 0 f5"/>
                <a:gd name="f69" fmla="+- f6 0 f5"/>
                <a:gd name="f70" fmla="*/ f65 f0 1"/>
                <a:gd name="f71" fmla="*/ f69 1 8601075"/>
                <a:gd name="f72" fmla="*/ f68 1 1828801"/>
                <a:gd name="f73" fmla="*/ 0 f69 1"/>
                <a:gd name="f74" fmla="*/ 119063 f68 1"/>
                <a:gd name="f75" fmla="*/ 814388 f69 1"/>
                <a:gd name="f76" fmla="*/ 19050 f68 1"/>
                <a:gd name="f77" fmla="*/ 1614488 f69 1"/>
                <a:gd name="f78" fmla="*/ 233363 f68 1"/>
                <a:gd name="f79" fmla="*/ 2471739 f69 1"/>
                <a:gd name="f80" fmla="*/ 804863 f68 1"/>
                <a:gd name="f81" fmla="*/ 3128963 f69 1"/>
                <a:gd name="f82" fmla="*/ 862013 f68 1"/>
                <a:gd name="f83" fmla="*/ 4114801 f69 1"/>
                <a:gd name="f84" fmla="*/ 904875 f68 1"/>
                <a:gd name="f85" fmla="*/ 5214937 f69 1"/>
                <a:gd name="f86" fmla="*/ 1262063 f68 1"/>
                <a:gd name="f87" fmla="*/ 6186489 f69 1"/>
                <a:gd name="f88" fmla="*/ 1747838 f68 1"/>
                <a:gd name="f89" fmla="*/ 6929437 f69 1"/>
                <a:gd name="f90" fmla="*/ 7743825 f69 1"/>
                <a:gd name="f91" fmla="*/ 1576388 f68 1"/>
                <a:gd name="f92" fmla="*/ 8601075 f69 1"/>
                <a:gd name="f93" fmla="*/ 1433513 f68 1"/>
                <a:gd name="f94" fmla="*/ 0 f68 1"/>
                <a:gd name="f95" fmla="*/ 1828801 f68 1"/>
                <a:gd name="f96" fmla="*/ f70 1 f2"/>
                <a:gd name="f97" fmla="*/ f73 1 8601075"/>
                <a:gd name="f98" fmla="*/ f74 1 1828801"/>
                <a:gd name="f99" fmla="*/ f75 1 8601075"/>
                <a:gd name="f100" fmla="*/ f76 1 1828801"/>
                <a:gd name="f101" fmla="*/ f77 1 8601075"/>
                <a:gd name="f102" fmla="*/ f78 1 1828801"/>
                <a:gd name="f103" fmla="*/ f79 1 8601075"/>
                <a:gd name="f104" fmla="*/ f80 1 1828801"/>
                <a:gd name="f105" fmla="*/ f81 1 8601075"/>
                <a:gd name="f106" fmla="*/ f82 1 1828801"/>
                <a:gd name="f107" fmla="*/ f83 1 8601075"/>
                <a:gd name="f108" fmla="*/ f84 1 1828801"/>
                <a:gd name="f109" fmla="*/ f85 1 8601075"/>
                <a:gd name="f110" fmla="*/ f86 1 1828801"/>
                <a:gd name="f111" fmla="*/ f87 1 8601075"/>
                <a:gd name="f112" fmla="*/ f88 1 1828801"/>
                <a:gd name="f113" fmla="*/ f89 1 8601075"/>
                <a:gd name="f114" fmla="*/ f90 1 8601075"/>
                <a:gd name="f115" fmla="*/ f91 1 1828801"/>
                <a:gd name="f116" fmla="*/ f92 1 8601075"/>
                <a:gd name="f117" fmla="*/ f93 1 1828801"/>
                <a:gd name="f118" fmla="*/ f94 1 1828801"/>
                <a:gd name="f119" fmla="*/ f95 1 1828801"/>
                <a:gd name="f120" fmla="+- f96 0 f1"/>
                <a:gd name="f121" fmla="*/ f97 1 f71"/>
                <a:gd name="f122" fmla="*/ f98 1 f72"/>
                <a:gd name="f123" fmla="*/ f99 1 f71"/>
                <a:gd name="f124" fmla="*/ f100 1 f72"/>
                <a:gd name="f125" fmla="*/ f101 1 f71"/>
                <a:gd name="f126" fmla="*/ f102 1 f72"/>
                <a:gd name="f127" fmla="*/ f103 1 f71"/>
                <a:gd name="f128" fmla="*/ f104 1 f72"/>
                <a:gd name="f129" fmla="*/ f105 1 f71"/>
                <a:gd name="f130" fmla="*/ f106 1 f72"/>
                <a:gd name="f131" fmla="*/ f107 1 f71"/>
                <a:gd name="f132" fmla="*/ f108 1 f72"/>
                <a:gd name="f133" fmla="*/ f109 1 f71"/>
                <a:gd name="f134" fmla="*/ f110 1 f72"/>
                <a:gd name="f135" fmla="*/ f111 1 f71"/>
                <a:gd name="f136" fmla="*/ f112 1 f72"/>
                <a:gd name="f137" fmla="*/ f113 1 f71"/>
                <a:gd name="f138" fmla="*/ f114 1 f71"/>
                <a:gd name="f139" fmla="*/ f115 1 f72"/>
                <a:gd name="f140" fmla="*/ f116 1 f71"/>
                <a:gd name="f141" fmla="*/ f117 1 f72"/>
                <a:gd name="f142" fmla="*/ f118 1 f72"/>
                <a:gd name="f143" fmla="*/ f119 1 f72"/>
                <a:gd name="f144" fmla="*/ f121 f66 1"/>
                <a:gd name="f145" fmla="*/ f140 f66 1"/>
                <a:gd name="f146" fmla="*/ f143 f67 1"/>
                <a:gd name="f147" fmla="*/ f142 f67 1"/>
                <a:gd name="f148" fmla="*/ f122 f67 1"/>
                <a:gd name="f149" fmla="*/ f123 f66 1"/>
                <a:gd name="f150" fmla="*/ f124 f67 1"/>
                <a:gd name="f151" fmla="*/ f125 f66 1"/>
                <a:gd name="f152" fmla="*/ f126 f67 1"/>
                <a:gd name="f153" fmla="*/ f127 f66 1"/>
                <a:gd name="f154" fmla="*/ f128 f67 1"/>
                <a:gd name="f155" fmla="*/ f129 f66 1"/>
                <a:gd name="f156" fmla="*/ f130 f67 1"/>
                <a:gd name="f157" fmla="*/ f131 f66 1"/>
                <a:gd name="f158" fmla="*/ f132 f67 1"/>
                <a:gd name="f159" fmla="*/ f133 f66 1"/>
                <a:gd name="f160" fmla="*/ f134 f67 1"/>
                <a:gd name="f161" fmla="*/ f135 f66 1"/>
                <a:gd name="f162" fmla="*/ f136 f67 1"/>
                <a:gd name="f163" fmla="*/ f137 f66 1"/>
                <a:gd name="f164" fmla="*/ f138 f66 1"/>
                <a:gd name="f165" fmla="*/ f139 f67 1"/>
                <a:gd name="f166" fmla="*/ f141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44" y="f148"/>
                </a:cxn>
                <a:cxn ang="f120">
                  <a:pos x="f149" y="f150"/>
                </a:cxn>
                <a:cxn ang="f120">
                  <a:pos x="f151" y="f152"/>
                </a:cxn>
                <a:cxn ang="f120">
                  <a:pos x="f153" y="f154"/>
                </a:cxn>
                <a:cxn ang="f120">
                  <a:pos x="f155" y="f156"/>
                </a:cxn>
                <a:cxn ang="f120">
                  <a:pos x="f157" y="f158"/>
                </a:cxn>
                <a:cxn ang="f120">
                  <a:pos x="f159" y="f160"/>
                </a:cxn>
                <a:cxn ang="f120">
                  <a:pos x="f161" y="f162"/>
                </a:cxn>
                <a:cxn ang="f120">
                  <a:pos x="f163" y="f162"/>
                </a:cxn>
                <a:cxn ang="f120">
                  <a:pos x="f164" y="f165"/>
                </a:cxn>
                <a:cxn ang="f120">
                  <a:pos x="f145" y="f166"/>
                </a:cxn>
              </a:cxnLst>
              <a:rect l="f144" t="f147" r="f145" b="f146"/>
              <a:pathLst>
                <a:path w="8601075" h="1828801">
                  <a:moveTo>
                    <a:pt x="f5" y="f8"/>
                  </a:moveTo>
                  <a:cubicBezTo>
                    <a:pt x="f9" y="f10"/>
                    <a:pt x="f11" y="f5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7"/>
                    <a:pt x="f51" y="f52"/>
                    <a:pt x="f53" y="f49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" y="f64"/>
                  </a:cubicBezTo>
                </a:path>
              </a:pathLst>
            </a:custGeom>
            <a:noFill/>
            <a:ln w="38103" cap="flat">
              <a:solidFill>
                <a:srgbClr val="AC7F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Szövegdoboz 71"/>
            <p:cNvSpPr txBox="1"/>
            <p:nvPr/>
          </p:nvSpPr>
          <p:spPr>
            <a:xfrm rot="20940003">
              <a:off x="7923211" y="4781544"/>
              <a:ext cx="1200150" cy="3381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600" b="0" i="0" u="none" strike="noStrike" kern="1200" cap="none" spc="0" baseline="0">
                  <a:solidFill>
                    <a:srgbClr val="AF926B"/>
                  </a:solidFill>
                  <a:uFillTx/>
                  <a:latin typeface="Calibri Light"/>
                </a:rPr>
                <a:t>topography</a:t>
              </a:r>
            </a:p>
          </p:txBody>
        </p:sp>
      </p:grpSp>
      <p:sp>
        <p:nvSpPr>
          <p:cNvPr id="53" name="Szövegdoboz 72"/>
          <p:cNvSpPr txBox="1"/>
          <p:nvPr/>
        </p:nvSpPr>
        <p:spPr>
          <a:xfrm rot="660013">
            <a:off x="6548438" y="2952753"/>
            <a:ext cx="1338260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B0F0"/>
                </a:solidFill>
                <a:uFillTx/>
                <a:latin typeface="Times New Roman" pitchFamily="18"/>
                <a:cs typeface="Times New Roman" pitchFamily="18"/>
              </a:rPr>
              <a:t>equipotential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B0F0"/>
                </a:solidFill>
                <a:uFillTx/>
                <a:latin typeface="Times New Roman" pitchFamily="18"/>
                <a:cs typeface="Times New Roman" pitchFamily="18"/>
              </a:rPr>
              <a:t>surface</a:t>
            </a:r>
          </a:p>
        </p:txBody>
      </p:sp>
      <p:sp>
        <p:nvSpPr>
          <p:cNvPr id="54" name="Szövegdoboz 73"/>
          <p:cNvSpPr txBox="1"/>
          <p:nvPr/>
        </p:nvSpPr>
        <p:spPr>
          <a:xfrm>
            <a:off x="5526084" y="1933571"/>
            <a:ext cx="1281110" cy="3381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Line of sight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Effect">
                      <p:stCondLst>
                        <p:cond delay="indefinite"/>
                      </p:stCondLst>
                      <p:childTnLst>
                        <p:par>
                          <p:cTn id="5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Effect">
                      <p:stCondLst>
                        <p:cond delay="indefinite"/>
                      </p:stCondLst>
                      <p:childTnLst>
                        <p:par>
                          <p:cTn id="5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Effect">
                      <p:stCondLst>
                        <p:cond delay="indefinite"/>
                      </p:stCondLst>
                      <p:childTnLst>
                        <p:par>
                          <p:cTn id="7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Effect">
                      <p:stCondLst>
                        <p:cond delay="indefinite"/>
                      </p:stCondLst>
                      <p:childTnLst>
                        <p:par>
                          <p:cTn id="7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Effect">
                      <p:stCondLst>
                        <p:cond delay="indefinite"/>
                      </p:stCondLst>
                      <p:childTnLst>
                        <p:par>
                          <p:cTn id="8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Effect">
                      <p:stCondLst>
                        <p:cond delay="indefinite"/>
                      </p:stCondLst>
                      <p:childTnLst>
                        <p:par>
                          <p:cTn id="8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0" grpId="0" animBg="1"/>
      <p:bldP spid="41" grpId="0"/>
      <p:bldP spid="47" grpId="0"/>
      <p:bldP spid="48" grpId="0"/>
      <p:bldP spid="49" grpId="0"/>
      <p:bldP spid="53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672142" y="180978"/>
            <a:ext cx="3263895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</a:rPr>
              <a:t>The Surveyor’s level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1573216" y="1015998"/>
            <a:ext cx="1671632" cy="396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Tilting level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6840534" y="4140202"/>
            <a:ext cx="1289047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Levelling head</a:t>
            </a:r>
          </a:p>
        </p:txBody>
      </p:sp>
      <p:sp>
        <p:nvSpPr>
          <p:cNvPr id="5" name="AutoShape 6"/>
          <p:cNvSpPr/>
          <p:nvPr/>
        </p:nvSpPr>
        <p:spPr>
          <a:xfrm>
            <a:off x="6580186" y="3917947"/>
            <a:ext cx="114300" cy="7112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val 124444"/>
              <a:gd name="f9" fmla="+- 0 0 -270"/>
              <a:gd name="f10" fmla="+- 0 0 -9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*/ f33 1 2"/>
              <a:gd name="f38" fmla="*/ f34 1 2"/>
              <a:gd name="f39" fmla="min f34 f33"/>
              <a:gd name="f40" fmla="*/ f34 f7 1"/>
              <a:gd name="f41" fmla="+- f6 f37 0"/>
              <a:gd name="f42" fmla="+- f6 f38 0"/>
              <a:gd name="f43" fmla="*/ f39 f8 1"/>
              <a:gd name="f44" fmla="*/ f40 1 200000"/>
              <a:gd name="f45" fmla="*/ f43 1 100000"/>
              <a:gd name="f46" fmla="+- f42 0 f44"/>
              <a:gd name="f47" fmla="+- f42 f44 0"/>
              <a:gd name="f48" fmla="*/ f42 f27 1"/>
              <a:gd name="f49" fmla="*/ f41 f27 1"/>
              <a:gd name="f50" fmla="+- f31 0 f45"/>
              <a:gd name="f51" fmla="*/ f46 f45 1"/>
              <a:gd name="f52" fmla="*/ f46 f27 1"/>
              <a:gd name="f53" fmla="*/ f47 f27 1"/>
              <a:gd name="f54" fmla="*/ f45 f27 1"/>
              <a:gd name="f55" fmla="*/ f51 1 f38"/>
              <a:gd name="f56" fmla="*/ f50 f27 1"/>
              <a:gd name="f57" fmla="+- f45 0 f55"/>
              <a:gd name="f58" fmla="+- f50 f55 0"/>
              <a:gd name="f59" fmla="*/ f57 f27 1"/>
              <a:gd name="f60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32" y="f54"/>
              </a:cxn>
              <a:cxn ang="f25">
                <a:pos x="f52" y="f49"/>
              </a:cxn>
              <a:cxn ang="f25">
                <a:pos x="f32" y="f56"/>
              </a:cxn>
              <a:cxn ang="f26">
                <a:pos x="f35" y="f56"/>
              </a:cxn>
              <a:cxn ang="f26">
                <a:pos x="f53" y="f49"/>
              </a:cxn>
              <a:cxn ang="f26">
                <a:pos x="f35" y="f54"/>
              </a:cxn>
            </a:cxnLst>
            <a:rect l="f52" t="f59" r="f53" b="f60"/>
            <a:pathLst>
              <a:path>
                <a:moveTo>
                  <a:pt x="f32" y="f54"/>
                </a:moveTo>
                <a:lnTo>
                  <a:pt x="f48" y="f32"/>
                </a:lnTo>
                <a:lnTo>
                  <a:pt x="f35" y="f54"/>
                </a:lnTo>
                <a:lnTo>
                  <a:pt x="f53" y="f54"/>
                </a:lnTo>
                <a:lnTo>
                  <a:pt x="f53" y="f56"/>
                </a:lnTo>
                <a:lnTo>
                  <a:pt x="f35" y="f56"/>
                </a:lnTo>
                <a:lnTo>
                  <a:pt x="f48" y="f36"/>
                </a:lnTo>
                <a:lnTo>
                  <a:pt x="f32" y="f56"/>
                </a:lnTo>
                <a:lnTo>
                  <a:pt x="f52" y="f56"/>
                </a:lnTo>
                <a:lnTo>
                  <a:pt x="f52" y="f54"/>
                </a:lnTo>
                <a:close/>
              </a:path>
            </a:pathLst>
          </a:custGeom>
          <a:solidFill>
            <a:srgbClr val="5B9BD5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20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3043242" y="3213101"/>
            <a:ext cx="1166810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Tilting screw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2779711" y="2031997"/>
            <a:ext cx="1027108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Diaphragm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3906838" y="1790696"/>
            <a:ext cx="1108079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Bubble tube</a:t>
            </a:r>
          </a:p>
        </p:txBody>
      </p:sp>
      <p:sp>
        <p:nvSpPr>
          <p:cNvPr id="9" name="Text Box 10"/>
          <p:cNvSpPr txBox="1"/>
          <p:nvPr/>
        </p:nvSpPr>
        <p:spPr>
          <a:xfrm>
            <a:off x="6345241" y="3340102"/>
            <a:ext cx="1022354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Tilting axis</a:t>
            </a:r>
          </a:p>
        </p:txBody>
      </p:sp>
      <p:sp>
        <p:nvSpPr>
          <p:cNvPr id="10" name="Text Box 11"/>
          <p:cNvSpPr txBox="1"/>
          <p:nvPr/>
        </p:nvSpPr>
        <p:spPr>
          <a:xfrm>
            <a:off x="1852610" y="5168902"/>
            <a:ext cx="5611809" cy="822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Clamping screw - to fix the telescope in one vertical plane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2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Tangent screw (slow motion screw) - to finely  rotate the telescope along a vertical axis</a:t>
            </a:r>
          </a:p>
        </p:txBody>
      </p:sp>
      <p:graphicFrame>
        <p:nvGraphicFramePr>
          <p:cNvPr id="11" name="Object 12"/>
          <p:cNvGraphicFramePr/>
          <p:nvPr/>
        </p:nvGraphicFramePr>
        <p:xfrm>
          <a:off x="2066928" y="2132015"/>
          <a:ext cx="4926009" cy="2376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3" imgW="5332501" imgH="2576250" progId="CorelDRAW.Graphic.11">
                  <p:embed/>
                </p:oleObj>
              </mc:Choice>
              <mc:Fallback>
                <p:oleObj name="CorelDRAW" r:id="rId3" imgW="5332501" imgH="2576250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928" y="2132015"/>
                        <a:ext cx="4926009" cy="2376489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/>
          <p:cNvSpPr txBox="1"/>
          <p:nvPr/>
        </p:nvSpPr>
        <p:spPr>
          <a:xfrm>
            <a:off x="4491039" y="3378195"/>
            <a:ext cx="1347789" cy="2746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rPr>
              <a:t>Circular bubble</a:t>
            </a:r>
          </a:p>
        </p:txBody>
      </p:sp>
      <p:grpSp>
        <p:nvGrpSpPr>
          <p:cNvPr id="13" name="Csoportba foglalás 2"/>
          <p:cNvGrpSpPr/>
          <p:nvPr/>
        </p:nvGrpSpPr>
        <p:grpSpPr>
          <a:xfrm>
            <a:off x="0" y="587373"/>
            <a:ext cx="9144000" cy="6270626"/>
            <a:chOff x="0" y="587373"/>
            <a:chExt cx="9144000" cy="6270626"/>
          </a:xfrm>
        </p:grpSpPr>
        <p:sp>
          <p:nvSpPr>
            <p:cNvPr id="14" name="Rectangle 2"/>
            <p:cNvSpPr/>
            <p:nvPr/>
          </p:nvSpPr>
          <p:spPr>
            <a:xfrm>
              <a:off x="0" y="587373"/>
              <a:ext cx="9144000" cy="52385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15" name="Rectangle 2"/>
            <p:cNvSpPr/>
            <p:nvPr/>
          </p:nvSpPr>
          <p:spPr>
            <a:xfrm>
              <a:off x="0" y="6435720"/>
              <a:ext cx="9144000" cy="46040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endParaRPr>
            </a:p>
          </p:txBody>
        </p:sp>
        <p:sp>
          <p:nvSpPr>
            <p:cNvPr id="16" name="Szövegdoboz 5"/>
            <p:cNvSpPr txBox="1"/>
            <p:nvPr/>
          </p:nvSpPr>
          <p:spPr>
            <a:xfrm>
              <a:off x="6278563" y="6581778"/>
              <a:ext cx="2865436" cy="2762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</a:rPr>
                <a:t>Sz. Rózsa: Surveying I. – Lecture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558798" y="82451"/>
            <a:ext cx="8059741" cy="14464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010" tIns="304705" rIns="91440" bIns="152348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structure of the tilting level – bubble tube/circular bubble</a:t>
            </a: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3" name="Kép 3" descr="bubbletube_sc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6611" y="1662114"/>
            <a:ext cx="7781928" cy="47228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Kép 4" descr="circular_bubble_sc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503740"/>
            <a:ext cx="3155951" cy="23542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20688" y="220791"/>
            <a:ext cx="6521445" cy="9539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010" tIns="304705" rIns="91440" bIns="152348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tilting level</a:t>
            </a: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pic>
        <p:nvPicPr>
          <p:cNvPr id="3" name="Kép 6" descr="tilting_level_sc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9313" y="1174747"/>
            <a:ext cx="7367585" cy="4914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 descr="tilting_level_2_sc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083" y="1301748"/>
            <a:ext cx="7585076" cy="50593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91" y="347792"/>
            <a:ext cx="6521445" cy="9539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010" tIns="304705" rIns="91440" bIns="152348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C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The tilting level</a:t>
            </a:r>
            <a:endParaRPr lang="hu-HU" sz="1800" b="0" i="0" u="none" strike="noStrike" kern="1200" cap="none" spc="0" baseline="0">
              <a:solidFill>
                <a:srgbClr val="C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zintezőléc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2" y="1268409"/>
            <a:ext cx="4257675" cy="53149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184215"/>
            <a:ext cx="9144000" cy="9539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365010" tIns="304705" rIns="91440" bIns="152348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32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Levelling staff</a:t>
            </a:r>
            <a:endParaRPr lang="hu-HU" sz="1800" b="0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Tahoma" pitchFamily="34"/>
              <a:cs typeface="Tahoma" pitchFamily="34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5508629" y="1916116"/>
            <a:ext cx="2699775" cy="584777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ED7D31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Reading:</a:t>
            </a: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3200" b="1" i="0" u="none" strike="noStrike" kern="1200" cap="none" spc="0" baseline="0">
                <a:solidFill>
                  <a:srgbClr val="FF33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1663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6584758" y="209516"/>
            <a:ext cx="230832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933483" y="914400"/>
            <a:ext cx="617220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Course</a:t>
            </a: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details</a:t>
            </a: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:</a:t>
            </a:r>
          </a:p>
        </p:txBody>
      </p:sp>
      <p:sp>
        <p:nvSpPr>
          <p:cNvPr id="4" name="Text Box 5"/>
          <p:cNvSpPr/>
          <p:nvPr/>
        </p:nvSpPr>
        <p:spPr>
          <a:xfrm>
            <a:off x="1466999" y="1371600"/>
            <a:ext cx="6290998" cy="82403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First part of a two-semester-course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3 hours/week (1 lecture + 2 practicals)</a:t>
            </a:r>
          </a:p>
        </p:txBody>
      </p:sp>
      <p:sp>
        <p:nvSpPr>
          <p:cNvPr id="5" name="Text Box 6"/>
          <p:cNvSpPr/>
          <p:nvPr/>
        </p:nvSpPr>
        <p:spPr>
          <a:xfrm>
            <a:off x="933483" y="2438284"/>
            <a:ext cx="6172200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Communication:</a:t>
            </a:r>
          </a:p>
        </p:txBody>
      </p:sp>
      <p:sp>
        <p:nvSpPr>
          <p:cNvPr id="6" name="Text Box 7"/>
          <p:cNvSpPr/>
          <p:nvPr/>
        </p:nvSpPr>
        <p:spPr>
          <a:xfrm>
            <a:off x="1390683" y="2819515"/>
            <a:ext cx="6424556" cy="37443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Activities involve lectures, practicals, tutorials and a field practice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Lectures - provide the theoretical background of the topics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Practicals - practical sessions, in which You’ll carry out measurements and process them.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Tutorials - if there’s a need for additional guidance in the preparation for assessments. Please note that You have to arrange an appointment in due time.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Field practice - a 9-day-long intensive course after the course Surveying II.</a:t>
            </a:r>
          </a:p>
        </p:txBody>
      </p:sp>
      <p:grpSp>
        <p:nvGrpSpPr>
          <p:cNvPr id="7" name="Csoportba foglalás 7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8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6599160" y="195123"/>
            <a:ext cx="230832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600120" y="905036"/>
            <a:ext cx="6172200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Attendance:</a:t>
            </a:r>
          </a:p>
        </p:txBody>
      </p:sp>
      <p:sp>
        <p:nvSpPr>
          <p:cNvPr id="4" name="Text Box 5"/>
          <p:cNvSpPr/>
          <p:nvPr/>
        </p:nvSpPr>
        <p:spPr>
          <a:xfrm>
            <a:off x="1152363" y="1571762"/>
            <a:ext cx="6334204" cy="15872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Please attend all scheduled lectures, seminars and practicals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8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Please note: </a:t>
            </a:r>
            <a:r>
              <a:rPr lang="hu-HU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attendance falling below 70% may lead to failing the course irrespective of the academic performance</a:t>
            </a: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.</a:t>
            </a:r>
          </a:p>
        </p:txBody>
      </p:sp>
      <p:grpSp>
        <p:nvGrpSpPr>
          <p:cNvPr id="5" name="Csoportba foglalás 5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6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8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/>
          <p:nvPr/>
        </p:nvSpPr>
        <p:spPr>
          <a:xfrm>
            <a:off x="971641" y="857158"/>
            <a:ext cx="6172200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Classroom tests:</a:t>
            </a:r>
          </a:p>
        </p:txBody>
      </p:sp>
      <p:sp>
        <p:nvSpPr>
          <p:cNvPr id="3" name="Text Box 3"/>
          <p:cNvSpPr/>
          <p:nvPr/>
        </p:nvSpPr>
        <p:spPr>
          <a:xfrm>
            <a:off x="1314358" y="1466999"/>
            <a:ext cx="6400800" cy="13256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Altogether 3 classroom assessments: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Practicals 1-4 (10 points) – no minimum req.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Using a theodolite – must pass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Final Test (involving the topics of the lectures, practicals) – 50 points – min 25 pts.</a:t>
            </a:r>
          </a:p>
        </p:txBody>
      </p:sp>
      <p:sp>
        <p:nvSpPr>
          <p:cNvPr id="4" name="Text Box 5"/>
          <p:cNvSpPr/>
          <p:nvPr/>
        </p:nvSpPr>
        <p:spPr>
          <a:xfrm>
            <a:off x="6599160" y="195123"/>
            <a:ext cx="230832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</p:txBody>
      </p:sp>
      <p:sp>
        <p:nvSpPr>
          <p:cNvPr id="5" name="Text Box 6"/>
          <p:cNvSpPr/>
          <p:nvPr/>
        </p:nvSpPr>
        <p:spPr>
          <a:xfrm>
            <a:off x="971641" y="3448083"/>
            <a:ext cx="6172200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Course Evaluation:</a:t>
            </a:r>
          </a:p>
        </p:txBody>
      </p:sp>
      <p:sp>
        <p:nvSpPr>
          <p:cNvPr id="6" name="Text Box 7"/>
          <p:cNvSpPr/>
          <p:nvPr/>
        </p:nvSpPr>
        <p:spPr>
          <a:xfrm>
            <a:off x="1581116" y="4057558"/>
            <a:ext cx="5486400" cy="3373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aphicFrame>
        <p:nvGraphicFramePr>
          <p:cNvPr id="7" name="Object 8"/>
          <p:cNvGraphicFramePr/>
          <p:nvPr/>
        </p:nvGraphicFramePr>
        <p:xfrm>
          <a:off x="2147889" y="3948114"/>
          <a:ext cx="5929307" cy="537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32265257" imgH="29105679" progId="Word.OpenDocumentText.12">
                  <p:embed/>
                </p:oleObj>
              </mc:Choice>
              <mc:Fallback>
                <p:oleObj r:id="rId4" imgW="32265257" imgH="29105679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7889" y="3948114"/>
                        <a:ext cx="5929307" cy="5375272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Csoportba foglalás 9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9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1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6613562" y="209516"/>
            <a:ext cx="2308320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</p:txBody>
      </p:sp>
      <p:sp>
        <p:nvSpPr>
          <p:cNvPr id="3" name="Text Box 4"/>
          <p:cNvSpPr/>
          <p:nvPr/>
        </p:nvSpPr>
        <p:spPr>
          <a:xfrm>
            <a:off x="828720" y="1185839"/>
            <a:ext cx="6172200" cy="39887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4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Learning resources:</a:t>
            </a:r>
          </a:p>
        </p:txBody>
      </p:sp>
      <p:sp>
        <p:nvSpPr>
          <p:cNvPr id="4" name="Text Box 5"/>
          <p:cNvSpPr/>
          <p:nvPr/>
        </p:nvSpPr>
        <p:spPr>
          <a:xfrm>
            <a:off x="1438195" y="1795323"/>
            <a:ext cx="6220077" cy="58695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slides are available for download on the educational portal of the faculty:</a:t>
            </a:r>
          </a:p>
        </p:txBody>
      </p:sp>
      <p:sp>
        <p:nvSpPr>
          <p:cNvPr id="5" name="Text Box 6"/>
          <p:cNvSpPr/>
          <p:nvPr/>
        </p:nvSpPr>
        <p:spPr>
          <a:xfrm>
            <a:off x="2548076" y="2514600"/>
            <a:ext cx="2421157" cy="30995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http://edu.epito.bme.hu</a:t>
            </a:r>
          </a:p>
        </p:txBody>
      </p:sp>
      <p:sp>
        <p:nvSpPr>
          <p:cNvPr id="6" name="Text Box 7"/>
          <p:cNvSpPr/>
          <p:nvPr/>
        </p:nvSpPr>
        <p:spPr>
          <a:xfrm>
            <a:off x="1419121" y="3081244"/>
            <a:ext cx="6381716" cy="32953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However You shall write own notes during the lectures, too.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You’ll be suplied with computational sheets, field notes etc. during the course.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Textbook:</a:t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/>
            </a:r>
            <a:b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</a:br>
            <a:r>
              <a:rPr lang="hu-HU" sz="1600" b="1" i="1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A. Bannister - S. Raymond - R. Baker</a:t>
            </a: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: Surveying (Seventh Edition, Prentice Hall, 1998)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600" b="1" i="0" u="none" strike="noStrike" kern="1200" cap="none" spc="0" baseline="0">
              <a:solidFill>
                <a:srgbClr val="000000"/>
              </a:solidFill>
              <a:uFillTx/>
              <a:latin typeface="Tahoma" pitchFamily="34"/>
              <a:ea typeface="Droid Sans Fallback" pitchFamily="2"/>
              <a:cs typeface="FreeSans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Another electronic textbook under preparation, see the edu portal!</a:t>
            </a:r>
          </a:p>
        </p:txBody>
      </p:sp>
      <p:grpSp>
        <p:nvGrpSpPr>
          <p:cNvPr id="7" name="Csoportba foglalás 8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8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7533000" y="195123"/>
            <a:ext cx="143640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Outline</a:t>
            </a:r>
          </a:p>
        </p:txBody>
      </p:sp>
      <p:sp>
        <p:nvSpPr>
          <p:cNvPr id="3" name="Text Box 4"/>
          <p:cNvSpPr/>
          <p:nvPr/>
        </p:nvSpPr>
        <p:spPr>
          <a:xfrm>
            <a:off x="1805034" y="1481035"/>
            <a:ext cx="6172200" cy="41626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Introduction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Historical Surveying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Surveying - Science and Profession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Methods of height determination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Levelling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The surveyors’ level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80808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 </a:t>
            </a:r>
          </a:p>
        </p:txBody>
      </p:sp>
      <p:grpSp>
        <p:nvGrpSpPr>
          <p:cNvPr id="4" name="Csoportba foglalás 4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5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6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7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/>
          <p:nvPr/>
        </p:nvSpPr>
        <p:spPr>
          <a:xfrm>
            <a:off x="5288761" y="181078"/>
            <a:ext cx="3661559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i="0" u="none" strike="noStrike" kern="1200" cap="none" spc="0" baseline="0">
                <a:solidFill>
                  <a:srgbClr val="A8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Historical Surveying</a:t>
            </a:r>
          </a:p>
        </p:txBody>
      </p:sp>
      <p:sp>
        <p:nvSpPr>
          <p:cNvPr id="3" name="Text Box 4"/>
          <p:cNvSpPr/>
          <p:nvPr/>
        </p:nvSpPr>
        <p:spPr>
          <a:xfrm>
            <a:off x="1190521" y="1243081"/>
            <a:ext cx="624851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What is Surveying?</a:t>
            </a:r>
          </a:p>
        </p:txBody>
      </p:sp>
      <p:sp>
        <p:nvSpPr>
          <p:cNvPr id="4" name="Text Box 5"/>
          <p:cNvSpPr/>
          <p:nvPr/>
        </p:nvSpPr>
        <p:spPr>
          <a:xfrm>
            <a:off x="1419121" y="1700281"/>
            <a:ext cx="6481797" cy="10673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The art of making measurements of the relative positions of natural and man-made features on the Earth’s surface, and the presentation of this information either graphically or numerically.</a:t>
            </a:r>
          </a:p>
        </p:txBody>
      </p:sp>
      <p:sp>
        <p:nvSpPr>
          <p:cNvPr id="5" name="Text Box 6"/>
          <p:cNvSpPr/>
          <p:nvPr/>
        </p:nvSpPr>
        <p:spPr>
          <a:xfrm>
            <a:off x="1190521" y="3071881"/>
            <a:ext cx="6248515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Since when?</a:t>
            </a:r>
          </a:p>
        </p:txBody>
      </p:sp>
      <p:sp>
        <p:nvSpPr>
          <p:cNvPr id="6" name="Text Box 7"/>
          <p:cNvSpPr/>
          <p:nvPr/>
        </p:nvSpPr>
        <p:spPr>
          <a:xfrm>
            <a:off x="1419121" y="3529081"/>
            <a:ext cx="6324840" cy="143748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The first surveying works date back to the antiquity, the Greek provided the first account of surveying techniques.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6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rPr>
              <a:t>Euclid founded the theoretical background for surveying by the development of his geometry.</a:t>
            </a:r>
          </a:p>
        </p:txBody>
      </p:sp>
      <p:grpSp>
        <p:nvGrpSpPr>
          <p:cNvPr id="7" name="Csoportba foglalás 7"/>
          <p:cNvGrpSpPr/>
          <p:nvPr/>
        </p:nvGrpSpPr>
        <p:grpSpPr>
          <a:xfrm>
            <a:off x="0" y="587520"/>
            <a:ext cx="9412924" cy="6270835"/>
            <a:chOff x="0" y="587520"/>
            <a:chExt cx="9412924" cy="6270835"/>
          </a:xfrm>
        </p:grpSpPr>
        <p:sp>
          <p:nvSpPr>
            <p:cNvPr id="8" name="Rectangle 2"/>
            <p:cNvSpPr/>
            <p:nvPr/>
          </p:nvSpPr>
          <p:spPr>
            <a:xfrm>
              <a:off x="0" y="587520"/>
              <a:ext cx="9144000" cy="52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>
              <a:off x="0" y="6435720"/>
              <a:ext cx="9144000" cy="457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none" lIns="90004" tIns="46798" rIns="90004" bIns="46798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u-HU" sz="2000" b="1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  <a:ea typeface="Droid Sans Fallback" pitchFamily="2"/>
                <a:cs typeface="FreeSans" pitchFamily="2"/>
              </a:endParaRPr>
            </a:p>
          </p:txBody>
        </p:sp>
        <p:sp>
          <p:nvSpPr>
            <p:cNvPr id="10" name="Szövegdoboz 5"/>
            <p:cNvSpPr/>
            <p:nvPr/>
          </p:nvSpPr>
          <p:spPr>
            <a:xfrm>
              <a:off x="6278764" y="6581878"/>
              <a:ext cx="3134160" cy="27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none" lIns="90004" tIns="46798" rIns="90004" bIns="46798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1" i="1" u="none" strike="noStrike" kern="1200" cap="none" spc="0" baseline="0">
                  <a:solidFill>
                    <a:srgbClr val="A80000"/>
                  </a:solidFill>
                  <a:uFillTx/>
                  <a:latin typeface="Tahoma" pitchFamily="34"/>
                  <a:ea typeface="Droid Sans Fallback" pitchFamily="2"/>
                  <a:cs typeface="FreeSans" pitchFamily="2"/>
                </a:rPr>
                <a:t>Sz. Rózsa: Surveying I. – Lecture 1</a:t>
              </a:r>
            </a:p>
          </p:txBody>
        </p:sp>
      </p:grp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1452</Words>
  <Application>Microsoft Office PowerPoint</Application>
  <PresentationFormat>Szélesvásznú</PresentationFormat>
  <Paragraphs>256</Paragraphs>
  <Slides>38</Slides>
  <Notes>22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38</vt:i4>
      </vt:variant>
    </vt:vector>
  </HeadingPairs>
  <TitlesOfParts>
    <vt:vector size="52" baseType="lpstr">
      <vt:lpstr>Arial</vt:lpstr>
      <vt:lpstr>Calibri</vt:lpstr>
      <vt:lpstr>Calibri Light</vt:lpstr>
      <vt:lpstr>DejaVu Sans</vt:lpstr>
      <vt:lpstr>Droid Sans Fallback</vt:lpstr>
      <vt:lpstr>FreeSans</vt:lpstr>
      <vt:lpstr>Symbol</vt:lpstr>
      <vt:lpstr>Tahoma</vt:lpstr>
      <vt:lpstr>Times New Roman</vt:lpstr>
      <vt:lpstr>Alapértelmezett</vt:lpstr>
      <vt:lpstr>OpenDocument-szöveg</vt:lpstr>
      <vt:lpstr>CorelDRAW</vt:lpstr>
      <vt:lpstr>Equation</vt:lpstr>
      <vt:lpstr>Egyenlet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Rózsa Szabolcs</dc:creator>
  <cp:lastModifiedBy>Rozsa Szabolcs</cp:lastModifiedBy>
  <cp:revision>62</cp:revision>
  <dcterms:created xsi:type="dcterms:W3CDTF">2004-07-24T16:55:57Z</dcterms:created>
  <dcterms:modified xsi:type="dcterms:W3CDTF">2016-09-12T17:32:41Z</dcterms:modified>
</cp:coreProperties>
</file>