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7" r:id="rId14"/>
    <p:sldId id="304" r:id="rId15"/>
    <p:sldId id="327" r:id="rId16"/>
    <p:sldId id="328" r:id="rId17"/>
    <p:sldId id="329" r:id="rId18"/>
    <p:sldId id="305" r:id="rId19"/>
    <p:sldId id="330" r:id="rId20"/>
    <p:sldId id="306" r:id="rId21"/>
    <p:sldId id="331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46" r:id="rId31"/>
    <p:sldId id="315" r:id="rId32"/>
    <p:sldId id="316" r:id="rId33"/>
    <p:sldId id="343" r:id="rId34"/>
    <p:sldId id="344" r:id="rId35"/>
    <p:sldId id="345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03" r:id="rId4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2015.11.09.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2015.11.09.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2015.11.09.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2015.11.09.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2015.11.09.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2015.11.09.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2015.11.09.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0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84.206.45.44:2101/sourcetable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84.206.45.44/gnweb_index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Műholdas </a:t>
            </a:r>
            <a:r>
              <a:rPr lang="hu-HU" dirty="0" smtClean="0"/>
              <a:t>helymeghatározás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GNSS hálózatok generációi. Az aktív GNSS hálózat felépítése és szolgáltatásai. </a:t>
            </a:r>
          </a:p>
          <a:p>
            <a:r>
              <a:rPr lang="hu-HU" sz="2400" dirty="0" smtClean="0"/>
              <a:t>Koordináták transzformálása az országos v. helyi rendszerbe.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3D transzformációk – a térbeli hasonlósági transzformáció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908720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térbeli hasonlósági transzformáció jellemzői: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A hasonlósági jelleg miatt nem enged torzulásokat. Emiatt nagyon hasznos a közös pontok durva ellentmondásainak feltérképezéséhez.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Szükség van a vetületi egyenletek ismeretére. Ez okozhat problémát az EOV esetében egyes szoftvereknél.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Mivel a térbeli koordináták a vetületi torzulásokat nem tartalmazzák, a modell nagyobb munkaterületen is alkalmazható. 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Oda-vissza átszámítási lehetőség (paraméterek azonosak, csak ellentétes előjelűek – ha kicsinyek az elforgatások)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minden közös pontra mindhárom koordinátát ismernünk kell (vagy feltételezéssel élhetünk pl. a magasságra vonatkozóan)</a:t>
            </a:r>
          </a:p>
          <a:p>
            <a:pPr>
              <a:buFontTx/>
              <a:buChar char="-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 descr="2dhasonlosa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5431536" cy="312115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Kétdimenziós transzformációk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692696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Síkbeli hasonlósági modell:</a:t>
            </a:r>
            <a:endParaRPr lang="hu-HU" b="1" dirty="0"/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6948264" y="2348880"/>
          <a:ext cx="17986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4" imgW="888840" imgH="215640" progId="Equation.3">
                  <p:embed/>
                </p:oleObj>
              </mc:Choice>
              <mc:Fallback>
                <p:oleObj name="Equation" r:id="rId4" imgW="88884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2348880"/>
                        <a:ext cx="1798637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683568" y="436510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ahol:</a:t>
            </a:r>
            <a:endParaRPr lang="hu-HU" dirty="0"/>
          </a:p>
        </p:txBody>
      </p:sp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2771800" y="4437112"/>
          <a:ext cx="10525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6" imgW="520560" imgH="482400" progId="Equation.3">
                  <p:embed/>
                </p:oleObj>
              </mc:Choice>
              <mc:Fallback>
                <p:oleObj name="Equation" r:id="rId6" imgW="52056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437112"/>
                        <a:ext cx="105251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1115616" y="4725144"/>
            <a:ext cx="156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eltolási vektor: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115616" y="5733256"/>
            <a:ext cx="151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méretarány t.:</a:t>
            </a:r>
            <a:endParaRPr lang="hu-HU" dirty="0"/>
          </a:p>
        </p:txBody>
      </p:sp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2771800" y="5733256"/>
          <a:ext cx="323229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8" imgW="126720" imgH="177480" progId="Equation.3">
                  <p:embed/>
                </p:oleObj>
              </mc:Choice>
              <mc:Fallback>
                <p:oleObj name="Equation" r:id="rId8" imgW="1267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733256"/>
                        <a:ext cx="323229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6228184" y="4437112"/>
          <a:ext cx="26701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0" imgW="1320480" imgH="457200" progId="Equation.3">
                  <p:embed/>
                </p:oleObj>
              </mc:Choice>
              <mc:Fallback>
                <p:oleObj name="Equation" r:id="rId10" imgW="132048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437112"/>
                        <a:ext cx="26701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4932040" y="4725144"/>
            <a:ext cx="128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forgatási m: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932040" y="5661248"/>
            <a:ext cx="361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 paraméter (v. 3, ha </a:t>
            </a:r>
            <a:r>
              <a:rPr lang="hu-HU" dirty="0" err="1" smtClean="0"/>
              <a:t>egybevágósági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Kétdimenziós transzformációk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90872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kétdimenziós hasonlósági transzformáció alkalmazási lehetőségei: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ha a helyi rendszer alapfelülete nem ismer, vagy pl. mérnökgeodéziai hálózatoknál (pl. építési hálózatban, hogy elkerüljük az alapfelületre és vetületre redukálás okozta méretarány problémákat);</a:t>
            </a:r>
          </a:p>
          <a:p>
            <a:pPr>
              <a:buFontTx/>
              <a:buChar char="-"/>
            </a:pPr>
            <a:r>
              <a:rPr lang="hu-HU" dirty="0" smtClean="0"/>
              <a:t> A GPS rendszerbeli koordinátákat valamilyen ellipszoidi vetületre számítjuk át, majd alkalmazzuk a kétdimenziós hasonlósági transzformációt a GPS vetületi, illetve a helyi koordinátarendszerek között.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347864" y="5733256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3D transzformáció</a:t>
            </a:r>
            <a:endParaRPr lang="hu-HU" dirty="0"/>
          </a:p>
        </p:txBody>
      </p:sp>
      <p:sp>
        <p:nvSpPr>
          <p:cNvPr id="10" name="Lefelé nyíl 9"/>
          <p:cNvSpPr/>
          <p:nvPr/>
        </p:nvSpPr>
        <p:spPr>
          <a:xfrm>
            <a:off x="5868144" y="3789040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felé nyíl 11"/>
          <p:cNvSpPr/>
          <p:nvPr/>
        </p:nvSpPr>
        <p:spPr>
          <a:xfrm>
            <a:off x="5868144" y="4725144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5868144" y="5589240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 flipH="1" flipV="1">
            <a:off x="5724128" y="5877272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2195736" y="3284984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(y,x)</a:t>
            </a:r>
            <a:r>
              <a:rPr lang="hu-HU" baseline="-25000" dirty="0" smtClean="0"/>
              <a:t>LS</a:t>
            </a:r>
            <a:endParaRPr lang="hu-HU" baseline="-25000" dirty="0"/>
          </a:p>
        </p:txBody>
      </p:sp>
      <p:sp>
        <p:nvSpPr>
          <p:cNvPr id="16" name="Téglalap 15"/>
          <p:cNvSpPr/>
          <p:nvPr/>
        </p:nvSpPr>
        <p:spPr>
          <a:xfrm>
            <a:off x="4932040" y="3284984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(X,Y,Z)</a:t>
            </a:r>
            <a:r>
              <a:rPr lang="hu-HU" baseline="-25000" dirty="0" smtClean="0"/>
              <a:t>GPS</a:t>
            </a:r>
            <a:endParaRPr lang="hu-HU" baseline="-25000" dirty="0"/>
          </a:p>
        </p:txBody>
      </p:sp>
      <p:sp>
        <p:nvSpPr>
          <p:cNvPr id="17" name="Lefelé nyíl 16"/>
          <p:cNvSpPr/>
          <p:nvPr/>
        </p:nvSpPr>
        <p:spPr>
          <a:xfrm>
            <a:off x="3131840" y="3789040"/>
            <a:ext cx="72008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 flipV="1">
            <a:off x="3131840" y="5805264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ekerekített téglalap 20"/>
          <p:cNvSpPr/>
          <p:nvPr/>
        </p:nvSpPr>
        <p:spPr>
          <a:xfrm>
            <a:off x="4932040" y="4149080"/>
            <a:ext cx="1944216" cy="57606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(</a:t>
            </a:r>
            <a:r>
              <a:rPr lang="hu-HU" i="1" dirty="0" smtClean="0">
                <a:latin typeface="Symbol" pitchFamily="18" charset="2"/>
              </a:rPr>
              <a:t>j</a:t>
            </a:r>
            <a:r>
              <a:rPr lang="hu-HU" dirty="0" smtClean="0"/>
              <a:t>,</a:t>
            </a:r>
            <a:r>
              <a:rPr lang="hu-HU" i="1" dirty="0" smtClean="0">
                <a:latin typeface="Symbol" pitchFamily="18" charset="2"/>
              </a:rPr>
              <a:t>l,</a:t>
            </a:r>
            <a:r>
              <a:rPr lang="hu-HU" i="1" dirty="0" smtClean="0"/>
              <a:t>h</a:t>
            </a:r>
            <a:r>
              <a:rPr lang="hu-HU" dirty="0" smtClean="0"/>
              <a:t>)</a:t>
            </a:r>
            <a:r>
              <a:rPr lang="hu-HU" baseline="-25000" dirty="0" smtClean="0"/>
              <a:t>GPS</a:t>
            </a:r>
            <a:endParaRPr lang="hu-HU" baseline="-250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4932040" y="5013176"/>
            <a:ext cx="1944216" cy="57606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(</a:t>
            </a:r>
            <a:r>
              <a:rPr lang="hu-HU" i="1" dirty="0" smtClean="0"/>
              <a:t>y,x</a:t>
            </a:r>
            <a:r>
              <a:rPr lang="hu-HU" dirty="0" smtClean="0"/>
              <a:t>)</a:t>
            </a:r>
            <a:r>
              <a:rPr lang="hu-HU" baseline="-25000" dirty="0" smtClean="0"/>
              <a:t>GPS</a:t>
            </a:r>
            <a:endParaRPr lang="hu-HU" baseline="-250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948264" y="443711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síkkoordináták sz. pl. sztereografikus vetületen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VITEL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836712"/>
            <a:ext cx="800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</a:t>
            </a:r>
            <a:r>
              <a:rPr lang="hu-HU" dirty="0" smtClean="0"/>
              <a:t>alós </a:t>
            </a:r>
            <a:r>
              <a:rPr lang="hu-HU" b="1" dirty="0" smtClean="0"/>
              <a:t>I</a:t>
            </a:r>
            <a:r>
              <a:rPr lang="hu-HU" dirty="0" smtClean="0"/>
              <a:t>dejű helymeghatározásnál használatos terepi </a:t>
            </a:r>
            <a:r>
              <a:rPr lang="hu-HU" b="1" dirty="0" smtClean="0"/>
              <a:t>T</a:t>
            </a:r>
            <a:r>
              <a:rPr lang="hu-HU" dirty="0" smtClean="0"/>
              <a:t>ranszformációs </a:t>
            </a:r>
            <a:r>
              <a:rPr lang="hu-HU" b="1" dirty="0" err="1" smtClean="0"/>
              <a:t>EL</a:t>
            </a:r>
            <a:r>
              <a:rPr lang="hu-HU" dirty="0" err="1" smtClean="0"/>
              <a:t>járás</a:t>
            </a:r>
            <a:r>
              <a:rPr lang="hu-HU" dirty="0" smtClean="0"/>
              <a:t> (VITEL)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3528" y="1412776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kis területekre meghatározott hasonlósági transzformáció levezetése és megoldása jelentős számítási időt igényel, ezért más eljárást használunk a valósidejű méréseknél.</a:t>
            </a:r>
          </a:p>
          <a:p>
            <a:endParaRPr lang="hu-HU" dirty="0" smtClean="0"/>
          </a:p>
          <a:p>
            <a:r>
              <a:rPr lang="hu-HU" dirty="0" smtClean="0"/>
              <a:t>1. lépés: Országosan  egységes 7 paraméteres transzformáció alkalmazása, síkkoordináták számítása EOV vetületi egyenletekkel.</a:t>
            </a:r>
          </a:p>
          <a:p>
            <a:endParaRPr lang="hu-HU" dirty="0" smtClean="0"/>
          </a:p>
          <a:p>
            <a:r>
              <a:rPr lang="hu-HU" dirty="0" smtClean="0"/>
              <a:t>2. lépés: A vevőkbe feltöltött 2×</a:t>
            </a:r>
            <a:r>
              <a:rPr lang="hu-HU" dirty="0" err="1" smtClean="0"/>
              <a:t>2</a:t>
            </a:r>
            <a:r>
              <a:rPr lang="hu-HU" dirty="0" smtClean="0"/>
              <a:t> km-es rácshálóban a helyi 7 paraméteres (EHT) és az országosan egységes transzformáció ellentmondásai alapján a transzformáció javítható.</a:t>
            </a:r>
          </a:p>
          <a:p>
            <a:endParaRPr lang="hu-HU" dirty="0" smtClean="0"/>
          </a:p>
          <a:p>
            <a:r>
              <a:rPr lang="hu-HU" dirty="0" smtClean="0"/>
              <a:t>Ez beépíthető a vevőkbe is, gyors számítást, kisebb adatbázis tárolását teszi lehetővé (ráadásul nem kell az összes OGPSH alappont koordinátáit átadni a felhasználóknak).</a:t>
            </a:r>
          </a:p>
          <a:p>
            <a:endParaRPr lang="hu-HU" dirty="0" smtClean="0"/>
          </a:p>
          <a:p>
            <a:r>
              <a:rPr lang="hu-HU" dirty="0" smtClean="0"/>
              <a:t>Nagy előnye, hogy egységes átszámítást tesz lehetővé az ország egész területén (nincsenek szakadások, mint pl. az EHT esetén). </a:t>
            </a:r>
          </a:p>
          <a:p>
            <a:endParaRPr lang="hu-HU" dirty="0" smtClean="0"/>
          </a:p>
          <a:p>
            <a:r>
              <a:rPr lang="hu-HU" dirty="0" smtClean="0"/>
              <a:t>RTCM alapú megoldás is van már, ahol a transzformációs együtthatókat a hálózati korrekciókkal együtt kapjuk meg.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magyarországi GNSS infrastruktúra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7" y="1124744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GNSS mérések hatékony elvégzését támogatja a hazai GNSS infrastruktúra.</a:t>
            </a:r>
          </a:p>
          <a:p>
            <a:endParaRPr lang="hu-HU" dirty="0" smtClean="0"/>
          </a:p>
          <a:p>
            <a:r>
              <a:rPr lang="hu-HU" dirty="0" smtClean="0"/>
              <a:t>3 generációról beszélhetünk: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1. generáció: a passzív GPS technikával meghatározott alappontok hálózata (OGPSH);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2. generáció: a permanens állomások hálózata, amelyek már utófeldolgozáshoz biztosítják a referenciaállomás adatokat – cél: a felhasználónak ne kelljen saját bázist üzemeltetni;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3. generáció: RTK mérések kiszolgálására alkalmas permanens referenciaállomás hálózat (valósidejű adatszolgáltatás, hálózati RTK megoldások támogatása)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magyarországi GNSS infrastruktúra</a:t>
            </a:r>
            <a:endParaRPr lang="hu-H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6311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3707904" y="764704"/>
            <a:ext cx="203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OGPSH 1153 pontja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magyarországi GNSS infrastruktúra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2915816" y="764704"/>
            <a:ext cx="336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EOVA torzulásai az OGSPH alapján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48613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magyarországi GNSS infrastruktúra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7" y="836712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Az 1. generáció főbb céljai:</a:t>
            </a:r>
          </a:p>
          <a:p>
            <a:endParaRPr lang="hu-HU" b="1" dirty="0" smtClean="0"/>
          </a:p>
          <a:p>
            <a:pPr lvl="2">
              <a:buFontTx/>
              <a:buChar char="-"/>
            </a:pPr>
            <a:r>
              <a:rPr lang="hu-HU" dirty="0" smtClean="0"/>
              <a:t> biztosítsa az ETRF89 koordinátákkal rendelkező, kellő sűrűségű alaphálózatot a GPS mérések elvégzéséhez (statikus, kinematikus, akár egyfrekvenciás vevőkkel is);</a:t>
            </a:r>
          </a:p>
          <a:p>
            <a:pPr lvl="2">
              <a:buFontTx/>
              <a:buChar char="-"/>
            </a:pPr>
            <a:endParaRPr lang="hu-HU" dirty="0" smtClean="0"/>
          </a:p>
          <a:p>
            <a:pPr lvl="2">
              <a:buFontTx/>
              <a:buChar char="-"/>
            </a:pPr>
            <a:r>
              <a:rPr lang="hu-HU" dirty="0" smtClean="0"/>
              <a:t> biztosítsa a kellő számú közös pontot az ETRF89 &lt;-&gt; EOV transzformációkhoz, azaz a GPS mérésekből számított koordináták beilleszthetőek legyenek az EOV rendszerbe;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768350"/>
            <a:ext cx="708501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második generáció – </a:t>
            </a:r>
            <a:r>
              <a:rPr lang="hu-HU" sz="2800" b="1" dirty="0" err="1" smtClean="0"/>
              <a:t>GPSNet.hu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magyarországi GNSS infrastruktúra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7" y="836712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Az 2. generáció főbb céljai:</a:t>
            </a:r>
          </a:p>
          <a:p>
            <a:endParaRPr lang="hu-HU" b="1" dirty="0" smtClean="0"/>
          </a:p>
          <a:p>
            <a:pPr lvl="2">
              <a:buFontTx/>
              <a:buChar char="-"/>
            </a:pPr>
            <a:r>
              <a:rPr lang="hu-HU" dirty="0" smtClean="0"/>
              <a:t> referenciaállomások biztosítása az ETRF89 koordinátarendszer folyamatos fenntartásához;</a:t>
            </a:r>
          </a:p>
          <a:p>
            <a:pPr lvl="2">
              <a:buFontTx/>
              <a:buChar char="-"/>
            </a:pPr>
            <a:endParaRPr lang="hu-HU" dirty="0" smtClean="0"/>
          </a:p>
          <a:p>
            <a:pPr lvl="2">
              <a:buFontTx/>
              <a:buChar char="-"/>
            </a:pPr>
            <a:r>
              <a:rPr lang="hu-HU" dirty="0" smtClean="0"/>
              <a:t> referenciaállomások biztosítása az utólagos feldolgozások elvégzéséhez (a felhasználónak nem kell saját bázisállomással rendelkeznie);</a:t>
            </a:r>
          </a:p>
          <a:p>
            <a:pPr lvl="2">
              <a:buFontTx/>
              <a:buChar char="-"/>
            </a:pPr>
            <a:endParaRPr lang="hu-HU" dirty="0" smtClean="0"/>
          </a:p>
          <a:p>
            <a:pPr lvl="2">
              <a:buFontTx/>
              <a:buChar char="-"/>
            </a:pPr>
            <a:r>
              <a:rPr lang="hu-HU" dirty="0" smtClean="0"/>
              <a:t> folyamatos, napi 24 órás működés;</a:t>
            </a:r>
          </a:p>
          <a:p>
            <a:pPr lvl="2">
              <a:buFontTx/>
              <a:buChar char="-"/>
            </a:pPr>
            <a:endParaRPr lang="hu-HU" dirty="0" smtClean="0"/>
          </a:p>
          <a:p>
            <a:pPr lvl="2">
              <a:buFontTx/>
              <a:buChar char="-"/>
            </a:pPr>
            <a:r>
              <a:rPr lang="hu-HU" dirty="0" smtClean="0"/>
              <a:t> online adatelérés;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Transzformációs eljárások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5576" y="1124744"/>
            <a:ext cx="80024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Háromdimenziós transzformációk: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b="1" dirty="0" smtClean="0"/>
              <a:t>Térbeli hasonlósági transzformáció;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Térbeli polinomos transzformáció.</a:t>
            </a:r>
          </a:p>
          <a:p>
            <a:pPr lvl="1">
              <a:buFont typeface="Arial" pitchFamily="34" charset="0"/>
              <a:buChar char="•"/>
            </a:pPr>
            <a:endParaRPr lang="hu-HU" dirty="0" smtClean="0"/>
          </a:p>
          <a:p>
            <a:r>
              <a:rPr lang="hu-HU" dirty="0" smtClean="0"/>
              <a:t>Kétdimenziós transzformációk (pl. a helyi rendszerben csak síkkoordináták adottak):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b="1" dirty="0" smtClean="0"/>
              <a:t>síkbeli hasonlósági transzformáció;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ellipszoidi vetületek alkalmazása;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azimutokból</a:t>
            </a:r>
            <a:r>
              <a:rPr lang="hu-HU" dirty="0" smtClean="0"/>
              <a:t> és távolságokból álló hálózat számítása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kétlépcsős modell alkalmazása</a:t>
            </a:r>
          </a:p>
          <a:p>
            <a:pPr lvl="1">
              <a:buFont typeface="Arial" pitchFamily="34" charset="0"/>
              <a:buChar char="•"/>
            </a:pPr>
            <a:endParaRPr lang="hu-HU" dirty="0" smtClean="0"/>
          </a:p>
          <a:p>
            <a:r>
              <a:rPr lang="hu-HU" dirty="0" smtClean="0"/>
              <a:t>Egydimenziós transzformáció (magasságmeghatározás):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magasságok transzformálása </a:t>
            </a:r>
            <a:r>
              <a:rPr lang="hu-HU" dirty="0" err="1" smtClean="0"/>
              <a:t>geoidmodell</a:t>
            </a:r>
            <a:r>
              <a:rPr lang="hu-HU" dirty="0" smtClean="0"/>
              <a:t> segítségével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http://www.gnssnet.hu/images/terk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981825" cy="4552951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harmadik generáció - </a:t>
            </a:r>
            <a:r>
              <a:rPr lang="hu-HU" sz="2800" b="1" dirty="0" err="1" smtClean="0"/>
              <a:t>GNSSNet.hu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5733256"/>
            <a:ext cx="788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Jelenleg 35 hazai állomás + 15 külföldi állomás biztosítja a teljes hazai lefedettséget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magyarországi GNSS infrastruktúra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7" y="836712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Az 3. generáció főbb céljai:</a:t>
            </a:r>
          </a:p>
          <a:p>
            <a:endParaRPr lang="hu-HU" b="1" dirty="0" smtClean="0"/>
          </a:p>
          <a:p>
            <a:pPr lvl="2">
              <a:buFontTx/>
              <a:buChar char="-"/>
            </a:pPr>
            <a:r>
              <a:rPr lang="hu-HU" dirty="0" smtClean="0"/>
              <a:t> referenciaállomások biztosítása az ETRF89 koordinátarendszer folyamatos fenntartásához;</a:t>
            </a:r>
          </a:p>
          <a:p>
            <a:pPr lvl="2">
              <a:buFontTx/>
              <a:buChar char="-"/>
            </a:pPr>
            <a:endParaRPr lang="hu-HU" dirty="0" smtClean="0"/>
          </a:p>
          <a:p>
            <a:pPr lvl="2">
              <a:buFontTx/>
              <a:buChar char="-"/>
            </a:pPr>
            <a:r>
              <a:rPr lang="hu-HU" dirty="0" smtClean="0"/>
              <a:t> kellő sűrűségű referenciaállomás-hálózat az országos RTK lefedettség biztosításához;</a:t>
            </a:r>
          </a:p>
          <a:p>
            <a:pPr lvl="2">
              <a:buFontTx/>
              <a:buChar char="-"/>
            </a:pPr>
            <a:endParaRPr lang="hu-HU" dirty="0" smtClean="0"/>
          </a:p>
          <a:p>
            <a:pPr lvl="2">
              <a:buFontTx/>
              <a:buChar char="-"/>
            </a:pPr>
            <a:r>
              <a:rPr lang="hu-HU" dirty="0" smtClean="0"/>
              <a:t> GNSS mérések támogatása (GPS + GLONASS);</a:t>
            </a:r>
          </a:p>
          <a:p>
            <a:pPr lvl="2">
              <a:buFontTx/>
              <a:buChar char="-"/>
            </a:pPr>
            <a:endParaRPr lang="hu-HU" dirty="0" smtClean="0"/>
          </a:p>
          <a:p>
            <a:pPr lvl="2">
              <a:buFontTx/>
              <a:buChar char="-"/>
            </a:pPr>
            <a:r>
              <a:rPr lang="hu-HU" dirty="0" smtClean="0"/>
              <a:t> referenciaállomás adatok szolgáltatása (önálló bázisállomás, vagy hálózati RTK megoldásokkal)</a:t>
            </a:r>
          </a:p>
          <a:p>
            <a:pPr lvl="2">
              <a:buFontTx/>
              <a:buChar char="-"/>
            </a:pPr>
            <a:endParaRPr lang="hu-HU" dirty="0" smtClean="0"/>
          </a:p>
          <a:p>
            <a:pPr lvl="2">
              <a:buFontTx/>
              <a:buChar char="-"/>
            </a:pPr>
            <a:r>
              <a:rPr lang="hu-HU" dirty="0" smtClean="0"/>
              <a:t> folyamatos, napi 24 órás működés;</a:t>
            </a:r>
          </a:p>
          <a:p>
            <a:pPr lvl="2">
              <a:buFontTx/>
              <a:buChar char="-"/>
            </a:pPr>
            <a:endParaRPr lang="hu-HU" dirty="0" smtClean="0"/>
          </a:p>
          <a:p>
            <a:pPr lvl="2">
              <a:buFontTx/>
              <a:buChar char="-"/>
            </a:pPr>
            <a:r>
              <a:rPr lang="hu-HU" dirty="0" smtClean="0"/>
              <a:t> online adatelérés, akár valós időben is;</a:t>
            </a:r>
          </a:p>
          <a:p>
            <a:pPr lvl="2"/>
            <a:endParaRPr lang="hu-H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Önálló bázisállomás, illetve hálózati RTK megoldások</a:t>
            </a:r>
            <a:endParaRPr lang="hu-HU" sz="2000" b="1" dirty="0"/>
          </a:p>
        </p:txBody>
      </p:sp>
      <p:pic>
        <p:nvPicPr>
          <p:cNvPr id="3" name="Kép 2" descr="halozatirtk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5907024" cy="347776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03648" y="508518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 rövid távolságokon a különbségképzésekkel a hibahatások kiejthetőek;</a:t>
            </a:r>
          </a:p>
          <a:p>
            <a:pPr>
              <a:buFontTx/>
              <a:buChar char="-"/>
            </a:pPr>
            <a:r>
              <a:rPr lang="hu-HU" dirty="0" smtClean="0"/>
              <a:t> nagyobb távolságokon viszont már a nem modellezett hibahatások miatt a pontosság csökken.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83568" y="908720"/>
            <a:ext cx="507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Önálló bázisállomásra épülő RTK helymeghatározás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Önálló bázisállomás, illetve hálózati RTK megoldások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3568" y="908720"/>
            <a:ext cx="350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Hálózati RTK megoldások alapelve:</a:t>
            </a:r>
            <a:endParaRPr lang="hu-HU" b="1" dirty="0"/>
          </a:p>
        </p:txBody>
      </p:sp>
      <p:pic>
        <p:nvPicPr>
          <p:cNvPr id="6" name="Kép 5" descr="halozatirtk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5907024" cy="34777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03648" y="508518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 referenciaállomás hálózatok esetén az adatok egységes feldolgozásával a távolságfüggő hibák modellezhetőek;</a:t>
            </a:r>
          </a:p>
          <a:p>
            <a:pPr>
              <a:buFontTx/>
              <a:buChar char="-"/>
            </a:pPr>
            <a:r>
              <a:rPr lang="hu-HU" dirty="0" smtClean="0"/>
              <a:t> így a távolság függvényében a hibahatások interpolálhatóak, </a:t>
            </a:r>
            <a:r>
              <a:rPr lang="hu-HU" dirty="0" err="1" smtClean="0"/>
              <a:t>ezálatl</a:t>
            </a:r>
            <a:r>
              <a:rPr lang="hu-HU" dirty="0" smtClean="0"/>
              <a:t> csökkenthető a nem modellezett hibahatások hatása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Hálózati RTK megoldások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836712"/>
            <a:ext cx="330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Virtuális referenciaállomás (VRS)</a:t>
            </a:r>
            <a:endParaRPr lang="hu-HU" b="1" dirty="0"/>
          </a:p>
        </p:txBody>
      </p:sp>
      <p:pic>
        <p:nvPicPr>
          <p:cNvPr id="6" name="Kép 5" descr="v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3960440" cy="364272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716016" y="1124744"/>
            <a:ext cx="4176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hálózati mérésekből a hibák együttes modellezésével ún. virtuális állomás észleléseket határoznak meg (kék) a </a:t>
            </a:r>
            <a:r>
              <a:rPr lang="hu-HU" dirty="0" err="1" smtClean="0"/>
              <a:t>rover</a:t>
            </a:r>
            <a:r>
              <a:rPr lang="hu-HU" dirty="0" smtClean="0"/>
              <a:t> vevő helyzetében (vagy ahhoz közel).</a:t>
            </a:r>
          </a:p>
          <a:p>
            <a:endParaRPr lang="hu-HU" dirty="0" smtClean="0"/>
          </a:p>
          <a:p>
            <a:r>
              <a:rPr lang="hu-HU" dirty="0" smtClean="0"/>
              <a:t>Ezáltal mindig viszonylag rövid bázisvonalról tudunk dolgozni, így a távolságfüggő hibák hatása csökkenthető.</a:t>
            </a:r>
          </a:p>
          <a:p>
            <a:endParaRPr lang="hu-HU" dirty="0" smtClean="0"/>
          </a:p>
          <a:p>
            <a:r>
              <a:rPr lang="hu-HU" b="1" dirty="0" smtClean="0"/>
              <a:t>Megjegyzések:</a:t>
            </a:r>
          </a:p>
          <a:p>
            <a:pPr>
              <a:buFontTx/>
              <a:buChar char="-"/>
            </a:pPr>
            <a:r>
              <a:rPr lang="hu-HU" dirty="0" smtClean="0"/>
              <a:t> kétirányú adatkapcsolat (</a:t>
            </a:r>
            <a:r>
              <a:rPr lang="hu-HU" dirty="0" err="1" smtClean="0"/>
              <a:t>rover</a:t>
            </a:r>
            <a:r>
              <a:rPr lang="hu-HU" dirty="0" smtClean="0"/>
              <a:t> vevőnek be kell küldeni a pozícióját);</a:t>
            </a:r>
          </a:p>
          <a:p>
            <a:pPr>
              <a:buFontTx/>
              <a:buChar char="-"/>
            </a:pPr>
            <a:r>
              <a:rPr lang="hu-HU" dirty="0" smtClean="0"/>
              <a:t> a VRS adatokat minden felhasználónak központilag állítják elő (nagy számítási teljesítmény kell);</a:t>
            </a:r>
          </a:p>
          <a:p>
            <a:pPr>
              <a:buFontTx/>
              <a:buChar char="-"/>
            </a:pPr>
            <a:r>
              <a:rPr lang="hu-HU" dirty="0" smtClean="0"/>
              <a:t> kinematikus méréseknél problémát jelenthet a nagy megtett távolság (új VRS, újra inicializálás)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Hálózati RTK megoldások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836712"/>
            <a:ext cx="375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Felületi korrekciós paraméterek (FKP)</a:t>
            </a:r>
            <a:endParaRPr lang="hu-HU" b="1" dirty="0"/>
          </a:p>
        </p:txBody>
      </p:sp>
      <p:pic>
        <p:nvPicPr>
          <p:cNvPr id="6" name="Kép 5" descr="fk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888432" cy="357649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716016" y="980728"/>
            <a:ext cx="4176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hálózati mérésekből a hibák modellezésével a távolságfüggő hibák „felületét” határozzák meg, amelyeket a sík paramétereivel adnak meg.</a:t>
            </a:r>
          </a:p>
          <a:p>
            <a:endParaRPr lang="hu-HU" dirty="0" smtClean="0"/>
          </a:p>
          <a:p>
            <a:r>
              <a:rPr lang="hu-HU" dirty="0" smtClean="0"/>
              <a:t>Ezáltal gyakorlatilag a paraméterek segítségével akár VRS adatokat is szolgáltathatunk, de elegendő egy referenciaállomás adatainak + a korrekciós paramétereknek a sugárzása is.</a:t>
            </a:r>
          </a:p>
          <a:p>
            <a:endParaRPr lang="hu-HU" dirty="0" smtClean="0"/>
          </a:p>
          <a:p>
            <a:r>
              <a:rPr lang="hu-HU" b="1" dirty="0" smtClean="0"/>
              <a:t>Megjegyzések:</a:t>
            </a:r>
          </a:p>
          <a:p>
            <a:pPr>
              <a:buFontTx/>
              <a:buChar char="-"/>
            </a:pPr>
            <a:r>
              <a:rPr lang="hu-HU" dirty="0" smtClean="0"/>
              <a:t> elvileg elegendő egyirányú adatkapcsolat;</a:t>
            </a:r>
          </a:p>
          <a:p>
            <a:pPr>
              <a:buFontTx/>
              <a:buChar char="-"/>
            </a:pPr>
            <a:r>
              <a:rPr lang="hu-HU" dirty="0" smtClean="0"/>
              <a:t> a korrekciós paraméterek alapján a bázisállomás adatait a </a:t>
            </a:r>
            <a:r>
              <a:rPr lang="hu-HU" dirty="0" err="1" smtClean="0"/>
              <a:t>rover</a:t>
            </a:r>
            <a:r>
              <a:rPr lang="hu-HU" dirty="0" smtClean="0"/>
              <a:t> vevő állítja elő;</a:t>
            </a:r>
          </a:p>
          <a:p>
            <a:pPr>
              <a:buFontTx/>
              <a:buChar char="-"/>
            </a:pPr>
            <a:r>
              <a:rPr lang="hu-HU" dirty="0" smtClean="0"/>
              <a:t> nagy magasságkülönbségek okozhatnak problémát (ha a </a:t>
            </a:r>
            <a:r>
              <a:rPr lang="hu-HU" dirty="0" err="1" smtClean="0"/>
              <a:t>rover</a:t>
            </a:r>
            <a:r>
              <a:rPr lang="hu-HU" dirty="0" smtClean="0"/>
              <a:t> vevő, és a bázisállomások magasságai nagymértékben eltérnek)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Hálózati RTK megoldások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836712"/>
            <a:ext cx="375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Felületi korrekciós paraméterek (FKP)</a:t>
            </a:r>
            <a:endParaRPr lang="hu-HU" b="1" dirty="0"/>
          </a:p>
        </p:txBody>
      </p:sp>
      <p:pic>
        <p:nvPicPr>
          <p:cNvPr id="6" name="Kép 5" descr="fkp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2204864"/>
            <a:ext cx="4962183" cy="317904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499992" y="1268760"/>
            <a:ext cx="2126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Minden állomásra, </a:t>
            </a:r>
          </a:p>
          <a:p>
            <a:r>
              <a:rPr lang="hu-HU" dirty="0" smtClean="0"/>
              <a:t>Minden műholdra,</a:t>
            </a:r>
          </a:p>
          <a:p>
            <a:r>
              <a:rPr lang="hu-HU" dirty="0" smtClean="0"/>
              <a:t>Minden jelre (L</a:t>
            </a:r>
            <a:r>
              <a:rPr lang="hu-HU" baseline="-25000" dirty="0" smtClean="0"/>
              <a:t>3</a:t>
            </a:r>
            <a:r>
              <a:rPr lang="hu-HU" dirty="0" smtClean="0"/>
              <a:t>, L</a:t>
            </a:r>
            <a:r>
              <a:rPr lang="hu-HU" baseline="-25000" dirty="0" smtClean="0"/>
              <a:t>NL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8" name="Jobb oldali kapcsos zárójel 7"/>
          <p:cNvSpPr/>
          <p:nvPr/>
        </p:nvSpPr>
        <p:spPr>
          <a:xfrm>
            <a:off x="6516216" y="1268760"/>
            <a:ext cx="288032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782713" y="1556792"/>
            <a:ext cx="236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Egy-egy sík paramétere</a:t>
            </a:r>
            <a:endParaRPr lang="hu-HU" dirty="0"/>
          </a:p>
        </p:txBody>
      </p:sp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4614863" y="2349500"/>
          <a:ext cx="46466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2781000" imgH="457200" progId="Equation.3">
                  <p:embed/>
                </p:oleObj>
              </mc:Choice>
              <mc:Fallback>
                <p:oleObj name="Equation" r:id="rId4" imgW="27810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349500"/>
                        <a:ext cx="4646612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4355976" y="3212976"/>
            <a:ext cx="47880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ahol:</a:t>
            </a:r>
          </a:p>
          <a:p>
            <a:r>
              <a:rPr lang="hu-HU" i="1" dirty="0" smtClean="0"/>
              <a:t>N</a:t>
            </a:r>
            <a:r>
              <a:rPr lang="hu-HU" i="1" baseline="-25000" dirty="0" smtClean="0"/>
              <a:t>0</a:t>
            </a:r>
            <a:r>
              <a:rPr lang="hu-HU" i="1" dirty="0" smtClean="0"/>
              <a:t>, E</a:t>
            </a:r>
            <a:r>
              <a:rPr lang="hu-HU" i="1" baseline="-25000" dirty="0" smtClean="0"/>
              <a:t>0</a:t>
            </a:r>
            <a:r>
              <a:rPr lang="hu-HU" i="1" dirty="0" smtClean="0"/>
              <a:t> </a:t>
            </a:r>
            <a:r>
              <a:rPr lang="hu-HU" dirty="0" smtClean="0"/>
              <a:t>– FKP É-D és </a:t>
            </a:r>
            <a:r>
              <a:rPr lang="hu-HU" dirty="0" err="1" smtClean="0"/>
              <a:t>K-NY-i</a:t>
            </a:r>
            <a:r>
              <a:rPr lang="hu-HU" dirty="0" smtClean="0"/>
              <a:t> komponense az L</a:t>
            </a:r>
            <a:r>
              <a:rPr lang="hu-HU" baseline="-25000" dirty="0" smtClean="0"/>
              <a:t>3</a:t>
            </a:r>
            <a:r>
              <a:rPr lang="hu-HU" dirty="0" smtClean="0"/>
              <a:t> jelen</a:t>
            </a:r>
          </a:p>
          <a:p>
            <a:r>
              <a:rPr lang="hu-HU" dirty="0" smtClean="0"/>
              <a:t>N</a:t>
            </a:r>
            <a:r>
              <a:rPr lang="hu-HU" baseline="-25000" dirty="0" smtClean="0"/>
              <a:t>I</a:t>
            </a:r>
            <a:r>
              <a:rPr lang="hu-HU" dirty="0" smtClean="0"/>
              <a:t>, E</a:t>
            </a:r>
            <a:r>
              <a:rPr lang="hu-HU" baseline="-25000" dirty="0" smtClean="0"/>
              <a:t>I</a:t>
            </a:r>
            <a:r>
              <a:rPr lang="hu-HU" dirty="0" smtClean="0"/>
              <a:t> – FKP É-D és </a:t>
            </a:r>
            <a:r>
              <a:rPr lang="hu-HU" dirty="0" err="1" smtClean="0"/>
              <a:t>K-NY-i</a:t>
            </a:r>
            <a:r>
              <a:rPr lang="hu-HU" dirty="0" smtClean="0"/>
              <a:t> komponense az L</a:t>
            </a:r>
            <a:r>
              <a:rPr lang="hu-HU" baseline="-25000" dirty="0" smtClean="0"/>
              <a:t>NL</a:t>
            </a:r>
            <a:r>
              <a:rPr lang="hu-HU" dirty="0" smtClean="0"/>
              <a:t> jelen</a:t>
            </a:r>
          </a:p>
          <a:p>
            <a:r>
              <a:rPr lang="hu-HU" i="1" dirty="0" err="1" smtClean="0">
                <a:latin typeface="Symbol" pitchFamily="18" charset="2"/>
              </a:rPr>
              <a:t>j</a:t>
            </a:r>
            <a:r>
              <a:rPr lang="hu-HU" baseline="-25000" dirty="0" err="1" smtClean="0"/>
              <a:t>R</a:t>
            </a:r>
            <a:r>
              <a:rPr lang="hu-HU" dirty="0" smtClean="0"/>
              <a:t>, </a:t>
            </a:r>
            <a:r>
              <a:rPr lang="hu-HU" i="1" dirty="0" err="1" smtClean="0">
                <a:latin typeface="Symbol" pitchFamily="18" charset="2"/>
              </a:rPr>
              <a:t>l</a:t>
            </a:r>
            <a:r>
              <a:rPr lang="hu-HU" baseline="-25000" dirty="0" err="1" smtClean="0"/>
              <a:t>R</a:t>
            </a:r>
            <a:r>
              <a:rPr lang="hu-HU" dirty="0" smtClean="0"/>
              <a:t> – a referencia állomás koordinátái</a:t>
            </a:r>
          </a:p>
          <a:p>
            <a:r>
              <a:rPr lang="hu-HU" i="1" dirty="0" smtClean="0">
                <a:latin typeface="Symbol" pitchFamily="18" charset="2"/>
              </a:rPr>
              <a:t>d</a:t>
            </a:r>
            <a:r>
              <a:rPr lang="hu-HU" dirty="0" smtClean="0"/>
              <a:t>r</a:t>
            </a:r>
            <a:r>
              <a:rPr lang="hu-HU" baseline="-25000" dirty="0" smtClean="0"/>
              <a:t>0</a:t>
            </a:r>
            <a:r>
              <a:rPr lang="hu-HU" dirty="0" smtClean="0"/>
              <a:t> – az ionoszféra mentes jel távolságfüggő hatása</a:t>
            </a:r>
          </a:p>
          <a:p>
            <a:r>
              <a:rPr lang="hu-HU" i="1" dirty="0" err="1" smtClean="0">
                <a:latin typeface="Symbol" pitchFamily="18" charset="2"/>
              </a:rPr>
              <a:t>d</a:t>
            </a:r>
            <a:r>
              <a:rPr lang="hu-HU" dirty="0" err="1" smtClean="0"/>
              <a:t>r</a:t>
            </a:r>
            <a:r>
              <a:rPr lang="hu-HU" baseline="-25000" dirty="0" err="1" smtClean="0"/>
              <a:t>I</a:t>
            </a:r>
            <a:r>
              <a:rPr lang="hu-HU" dirty="0" smtClean="0"/>
              <a:t> – az </a:t>
            </a:r>
            <a:r>
              <a:rPr lang="hu-HU" dirty="0" err="1" smtClean="0"/>
              <a:t>ionoszférával</a:t>
            </a:r>
            <a:r>
              <a:rPr lang="hu-HU" dirty="0" smtClean="0"/>
              <a:t> terhelt NL jel távolságfüggő hatása</a:t>
            </a:r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5580112" y="5301208"/>
          <a:ext cx="22923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1371600" imgH="457200" progId="Equation.3">
                  <p:embed/>
                </p:oleObj>
              </mc:Choice>
              <mc:Fallback>
                <p:oleObj name="Equation" r:id="rId6" imgW="13716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301208"/>
                        <a:ext cx="2292350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4355975" y="5805264"/>
            <a:ext cx="478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ahol:</a:t>
            </a:r>
          </a:p>
          <a:p>
            <a:r>
              <a:rPr lang="hu-HU" i="1" dirty="0" smtClean="0"/>
              <a:t>E </a:t>
            </a:r>
            <a:r>
              <a:rPr lang="hu-HU" dirty="0" smtClean="0"/>
              <a:t>– a műhold magassági szöge radiánban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Hálózati RTK megoldások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836712"/>
            <a:ext cx="375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Felületi korrekciós paraméterek (FKP)</a:t>
            </a:r>
            <a:endParaRPr lang="hu-HU" b="1" dirty="0"/>
          </a:p>
        </p:txBody>
      </p:sp>
      <p:pic>
        <p:nvPicPr>
          <p:cNvPr id="6" name="Kép 5" descr="fkp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2204864"/>
            <a:ext cx="4962183" cy="3179048"/>
          </a:xfrm>
          <a:prstGeom prst="rect">
            <a:avLst/>
          </a:prstGeom>
        </p:spPr>
      </p:pic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5724128" y="1412776"/>
          <a:ext cx="2036762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1218960" imgH="888840" progId="Equation.3">
                  <p:embed/>
                </p:oleObj>
              </mc:Choice>
              <mc:Fallback>
                <p:oleObj name="Equation" r:id="rId4" imgW="1218960" imgH="8888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412776"/>
                        <a:ext cx="2036762" cy="149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4355976" y="3212976"/>
            <a:ext cx="478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Így a távolságfüggő hibahatásokkal javított fázistávolság:</a:t>
            </a:r>
            <a:endParaRPr lang="hu-HU" dirty="0"/>
          </a:p>
        </p:txBody>
      </p:sp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5813425" y="4246563"/>
          <a:ext cx="18256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6" imgW="1091880" imgH="253800" progId="Equation.3">
                  <p:embed/>
                </p:oleObj>
              </mc:Choice>
              <mc:Fallback>
                <p:oleObj name="Equation" r:id="rId6" imgW="109188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425" y="4246563"/>
                        <a:ext cx="18256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Hálózati RTK adatok/korrekciók továbbítása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1052736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Korábban többféle eljárást használtak: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Telefon (GSM);</a:t>
            </a:r>
          </a:p>
          <a:p>
            <a:pPr>
              <a:buFontTx/>
              <a:buChar char="-"/>
            </a:pPr>
            <a:r>
              <a:rPr lang="hu-HU" dirty="0" smtClean="0"/>
              <a:t> rádiójel (főként DGPS korrekciókra);</a:t>
            </a:r>
          </a:p>
          <a:p>
            <a:pPr>
              <a:buFontTx/>
              <a:buChar char="-"/>
            </a:pPr>
            <a:r>
              <a:rPr lang="hu-HU" dirty="0" smtClean="0"/>
              <a:t> GPRS modem;</a:t>
            </a:r>
          </a:p>
          <a:p>
            <a:endParaRPr lang="hu-HU" dirty="0" smtClean="0"/>
          </a:p>
          <a:p>
            <a:r>
              <a:rPr lang="hu-HU" b="1" dirty="0" smtClean="0"/>
              <a:t>Ma már szinte kizárólag a mobil internet hálózat használatos erre a célra (GPRS, EDGE, 3G, …).</a:t>
            </a:r>
          </a:p>
          <a:p>
            <a:endParaRPr lang="hu-HU" dirty="0" smtClean="0"/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56992"/>
            <a:ext cx="4314503" cy="286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611560" y="3573016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NTRIP (</a:t>
            </a:r>
            <a:r>
              <a:rPr lang="hu-HU" dirty="0" err="1" smtClean="0"/>
              <a:t>Networked</a:t>
            </a:r>
            <a:r>
              <a:rPr lang="hu-HU" dirty="0" smtClean="0"/>
              <a:t> </a:t>
            </a:r>
            <a:r>
              <a:rPr lang="hu-HU" dirty="0" err="1" smtClean="0"/>
              <a:t>Transport</a:t>
            </a:r>
            <a:r>
              <a:rPr lang="hu-HU" dirty="0" smtClean="0"/>
              <a:t> of RTCM </a:t>
            </a:r>
            <a:r>
              <a:rPr lang="hu-HU" dirty="0" err="1" smtClean="0"/>
              <a:t>via</a:t>
            </a:r>
            <a:r>
              <a:rPr lang="hu-HU" dirty="0" smtClean="0"/>
              <a:t> Internet </a:t>
            </a:r>
            <a:r>
              <a:rPr lang="hu-HU" dirty="0" err="1" smtClean="0"/>
              <a:t>Protocol</a:t>
            </a:r>
            <a:r>
              <a:rPr lang="hu-HU" dirty="0" smtClean="0"/>
              <a:t>):</a:t>
            </a:r>
          </a:p>
          <a:p>
            <a:pPr>
              <a:buFontTx/>
              <a:buChar char="-"/>
            </a:pPr>
            <a:r>
              <a:rPr lang="hu-HU" dirty="0" smtClean="0"/>
              <a:t> egy módosított IP alapú rádiósugárzásra kifejlesztett szoftver, amely a GNSS adatok valós idejű továbbítását lehetővé tevő RTCM formátumú üzeneteket továbbítja;</a:t>
            </a:r>
          </a:p>
          <a:p>
            <a:pPr>
              <a:buFontTx/>
              <a:buChar char="-"/>
            </a:pPr>
            <a:r>
              <a:rPr lang="hu-HU" dirty="0" smtClean="0"/>
              <a:t> szerver – </a:t>
            </a:r>
            <a:r>
              <a:rPr lang="hu-HU" dirty="0" err="1" smtClean="0"/>
              <a:t>broadcaster</a:t>
            </a:r>
            <a:r>
              <a:rPr lang="hu-HU" dirty="0" smtClean="0"/>
              <a:t> - kliens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GNSSNet.hu</a:t>
            </a:r>
            <a:r>
              <a:rPr lang="hu-HU" sz="2800" b="1" dirty="0" smtClean="0"/>
              <a:t> szolgáltatásai</a:t>
            </a:r>
            <a:endParaRPr lang="hu-HU" sz="2000" b="1" dirty="0"/>
          </a:p>
        </p:txBody>
      </p:sp>
      <p:sp>
        <p:nvSpPr>
          <p:cNvPr id="3" name="Szövegdoboz 2">
            <a:hlinkClick r:id="rId2"/>
          </p:cNvPr>
          <p:cNvSpPr txBox="1"/>
          <p:nvPr/>
        </p:nvSpPr>
        <p:spPr>
          <a:xfrm>
            <a:off x="2195736" y="1484784"/>
            <a:ext cx="419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http://</a:t>
            </a:r>
            <a:r>
              <a:rPr lang="hu-HU" dirty="0" smtClean="0">
                <a:hlinkClick r:id="rId2"/>
              </a:rPr>
              <a:t>84.206.45.44:2101/</a:t>
            </a:r>
            <a:r>
              <a:rPr lang="hu-HU" dirty="0" err="1" smtClean="0">
                <a:hlinkClick r:id="rId2"/>
              </a:rPr>
              <a:t>sourcetable.htm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052736"/>
            <a:ext cx="493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GNSSNet.hu</a:t>
            </a:r>
            <a:r>
              <a:rPr lang="hu-HU" b="1" dirty="0" smtClean="0"/>
              <a:t> </a:t>
            </a:r>
            <a:r>
              <a:rPr lang="hu-HU" b="1" dirty="0" err="1" smtClean="0"/>
              <a:t>streamek</a:t>
            </a:r>
            <a:r>
              <a:rPr lang="hu-HU" b="1" dirty="0" smtClean="0"/>
              <a:t> valósidejű felhasználáshoz:</a:t>
            </a:r>
            <a:endParaRPr lang="hu-HU" b="1" dirty="0"/>
          </a:p>
        </p:txBody>
      </p:sp>
      <p:pic>
        <p:nvPicPr>
          <p:cNvPr id="270338" name="Picture 2" descr="http://www.gnssnet.hu/images/HalozatiRTK_jun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060848"/>
            <a:ext cx="5715000" cy="3629025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3419872" y="5805264"/>
            <a:ext cx="24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Hálózati RTK lefedettség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3D transzformációk – a térbeli hasonlósági transzformáció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ellipszoid geometriai középpontjában definiált térbeli derékszögű koordinátarendszerek közötti kapcsolatot állítjuk elő.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9552" y="162880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WGS-84, ETRS, ITRS rendszerekben ez egyértelmű, hiszen eleve ilyen koordinátákat kapunk. Hogyan lehet előállítani ugyanezt a helyi (országos) rendszerben?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043608" y="2564904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</a:t>
            </a:r>
            <a:r>
              <a:rPr lang="hu-HU" baseline="-25000" dirty="0" smtClean="0"/>
              <a:t>LS</a:t>
            </a:r>
            <a:endParaRPr lang="hu-HU" baseline="-25000" dirty="0"/>
          </a:p>
        </p:txBody>
      </p:sp>
      <p:sp>
        <p:nvSpPr>
          <p:cNvPr id="8" name="Téglalap 7"/>
          <p:cNvSpPr/>
          <p:nvPr/>
        </p:nvSpPr>
        <p:spPr>
          <a:xfrm>
            <a:off x="3563888" y="2564904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(Y,X)</a:t>
            </a:r>
            <a:r>
              <a:rPr lang="hu-HU" baseline="-25000" dirty="0" smtClean="0"/>
              <a:t>LS</a:t>
            </a:r>
            <a:endParaRPr lang="hu-HU" baseline="-25000" dirty="0"/>
          </a:p>
        </p:txBody>
      </p:sp>
      <p:sp>
        <p:nvSpPr>
          <p:cNvPr id="9" name="Téglalap 8"/>
          <p:cNvSpPr/>
          <p:nvPr/>
        </p:nvSpPr>
        <p:spPr>
          <a:xfrm>
            <a:off x="6084168" y="2564904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(X,Y,Z)</a:t>
            </a:r>
            <a:r>
              <a:rPr lang="hu-HU" baseline="-25000" dirty="0" smtClean="0"/>
              <a:t>GPS</a:t>
            </a:r>
            <a:endParaRPr lang="hu-HU" baseline="-250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755576" y="3429000"/>
            <a:ext cx="2592288" cy="57606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h=</a:t>
            </a:r>
            <a:r>
              <a:rPr lang="hu-HU" dirty="0" err="1" smtClean="0"/>
              <a:t>H</a:t>
            </a:r>
            <a:r>
              <a:rPr lang="hu-HU" dirty="0" smtClean="0"/>
              <a:t>, vagy h=</a:t>
            </a:r>
            <a:r>
              <a:rPr lang="hu-HU" dirty="0" err="1" smtClean="0"/>
              <a:t>H</a:t>
            </a:r>
            <a:r>
              <a:rPr lang="hu-HU" dirty="0" smtClean="0"/>
              <a:t>+N</a:t>
            </a:r>
            <a:endParaRPr lang="hu-HU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3563888" y="3356992"/>
            <a:ext cx="1944216" cy="57606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(</a:t>
            </a:r>
            <a:r>
              <a:rPr lang="hu-HU" i="1" dirty="0" smtClean="0">
                <a:latin typeface="Symbol" pitchFamily="18" charset="2"/>
              </a:rPr>
              <a:t>j</a:t>
            </a:r>
            <a:r>
              <a:rPr lang="hu-HU" dirty="0" smtClean="0"/>
              <a:t>,</a:t>
            </a:r>
            <a:r>
              <a:rPr lang="hu-HU" i="1" dirty="0" smtClean="0">
                <a:latin typeface="Symbol" pitchFamily="18" charset="2"/>
              </a:rPr>
              <a:t>l</a:t>
            </a:r>
            <a:r>
              <a:rPr lang="hu-HU" dirty="0" smtClean="0"/>
              <a:t>)</a:t>
            </a:r>
            <a:r>
              <a:rPr lang="hu-HU" baseline="-25000" dirty="0" smtClean="0"/>
              <a:t>LS</a:t>
            </a:r>
            <a:endParaRPr lang="hu-HU" baseline="-25000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3563888" y="4221088"/>
            <a:ext cx="1944216" cy="57606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(</a:t>
            </a:r>
            <a:r>
              <a:rPr lang="hu-HU" i="1" dirty="0" smtClean="0">
                <a:latin typeface="Symbol" pitchFamily="18" charset="2"/>
              </a:rPr>
              <a:t>j</a:t>
            </a:r>
            <a:r>
              <a:rPr lang="hu-HU" dirty="0" smtClean="0"/>
              <a:t>,</a:t>
            </a:r>
            <a:r>
              <a:rPr lang="hu-HU" i="1" dirty="0" smtClean="0">
                <a:latin typeface="Symbol" pitchFamily="18" charset="2"/>
              </a:rPr>
              <a:t>l,</a:t>
            </a:r>
            <a:r>
              <a:rPr lang="hu-HU" i="1" dirty="0" smtClean="0"/>
              <a:t>h</a:t>
            </a:r>
            <a:r>
              <a:rPr lang="hu-HU" dirty="0" smtClean="0"/>
              <a:t>)</a:t>
            </a:r>
            <a:r>
              <a:rPr lang="hu-HU" baseline="-25000" dirty="0" smtClean="0"/>
              <a:t>LS</a:t>
            </a:r>
            <a:endParaRPr lang="hu-HU" baseline="-25000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3563888" y="5085184"/>
            <a:ext cx="1944216" cy="57606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(</a:t>
            </a:r>
            <a:r>
              <a:rPr lang="hu-HU" i="1" dirty="0" smtClean="0"/>
              <a:t>X,Y,Z</a:t>
            </a:r>
            <a:r>
              <a:rPr lang="hu-HU" dirty="0" smtClean="0"/>
              <a:t>)</a:t>
            </a:r>
            <a:r>
              <a:rPr lang="hu-HU" baseline="-25000" dirty="0" smtClean="0"/>
              <a:t>LS</a:t>
            </a:r>
            <a:endParaRPr lang="hu-HU" baseline="-25000" dirty="0"/>
          </a:p>
        </p:txBody>
      </p:sp>
      <p:sp>
        <p:nvSpPr>
          <p:cNvPr id="15" name="Ellipszis 14"/>
          <p:cNvSpPr/>
          <p:nvPr/>
        </p:nvSpPr>
        <p:spPr>
          <a:xfrm>
            <a:off x="1259632" y="4581128"/>
            <a:ext cx="1584176" cy="7920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Geoid</a:t>
            </a:r>
            <a:r>
              <a:rPr lang="hu-HU" dirty="0" smtClean="0">
                <a:solidFill>
                  <a:schemeClr val="tx1"/>
                </a:solidFill>
              </a:rPr>
              <a:t> modell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788024" y="5805264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3D transzformáció</a:t>
            </a:r>
            <a:endParaRPr lang="hu-HU" dirty="0"/>
          </a:p>
        </p:txBody>
      </p:sp>
      <p:sp>
        <p:nvSpPr>
          <p:cNvPr id="23" name="Lefelé nyíl 22"/>
          <p:cNvSpPr/>
          <p:nvPr/>
        </p:nvSpPr>
        <p:spPr>
          <a:xfrm>
            <a:off x="1979712" y="3140968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felé nyíl 23"/>
          <p:cNvSpPr/>
          <p:nvPr/>
        </p:nvSpPr>
        <p:spPr>
          <a:xfrm>
            <a:off x="4499992" y="3068960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felé nyíl 24"/>
          <p:cNvSpPr/>
          <p:nvPr/>
        </p:nvSpPr>
        <p:spPr>
          <a:xfrm>
            <a:off x="4499992" y="3933056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Lefelé nyíl 25"/>
          <p:cNvSpPr/>
          <p:nvPr/>
        </p:nvSpPr>
        <p:spPr>
          <a:xfrm>
            <a:off x="4499992" y="4797152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Lefelé nyíl 26"/>
          <p:cNvSpPr/>
          <p:nvPr/>
        </p:nvSpPr>
        <p:spPr>
          <a:xfrm flipV="1">
            <a:off x="1979712" y="4077072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Lefelé nyíl 27"/>
          <p:cNvSpPr/>
          <p:nvPr/>
        </p:nvSpPr>
        <p:spPr>
          <a:xfrm>
            <a:off x="6876256" y="3068960"/>
            <a:ext cx="72008" cy="266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Jobbra nyíl 29"/>
          <p:cNvSpPr/>
          <p:nvPr/>
        </p:nvSpPr>
        <p:spPr>
          <a:xfrm>
            <a:off x="4572000" y="5949280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Lefelé nyíl 30"/>
          <p:cNvSpPr/>
          <p:nvPr/>
        </p:nvSpPr>
        <p:spPr>
          <a:xfrm>
            <a:off x="4499992" y="5661248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Jobbra nyíl 21"/>
          <p:cNvSpPr/>
          <p:nvPr/>
        </p:nvSpPr>
        <p:spPr>
          <a:xfrm>
            <a:off x="2771800" y="4509120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Lefelé nyíl 28"/>
          <p:cNvSpPr/>
          <p:nvPr/>
        </p:nvSpPr>
        <p:spPr>
          <a:xfrm>
            <a:off x="2771800" y="4077072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7380312" y="5013176"/>
            <a:ext cx="160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pl.: EHT (FÖMI)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22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GNSSNet.hu</a:t>
            </a:r>
            <a:r>
              <a:rPr lang="hu-HU" sz="2800" b="1" dirty="0" smtClean="0"/>
              <a:t> szolgáltatásai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836712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DGPS </a:t>
            </a:r>
            <a:r>
              <a:rPr lang="hu-HU" dirty="0" err="1" smtClean="0"/>
              <a:t>stream</a:t>
            </a:r>
            <a:r>
              <a:rPr lang="hu-HU" dirty="0" smtClean="0"/>
              <a:t>: SGO_DGPS_RTCM2.1 (Monor állomásról)</a:t>
            </a:r>
          </a:p>
          <a:p>
            <a:endParaRPr lang="hu-HU" dirty="0" smtClean="0"/>
          </a:p>
          <a:p>
            <a:r>
              <a:rPr lang="hu-HU" dirty="0" smtClean="0"/>
              <a:t>RTK </a:t>
            </a:r>
            <a:r>
              <a:rPr lang="hu-HU" dirty="0" err="1" smtClean="0"/>
              <a:t>streamek</a:t>
            </a:r>
            <a:r>
              <a:rPr lang="hu-HU" dirty="0" smtClean="0"/>
              <a:t>: (a </a:t>
            </a:r>
            <a:r>
              <a:rPr lang="hu-HU" dirty="0" err="1" smtClean="0"/>
              <a:t>rover</a:t>
            </a:r>
            <a:r>
              <a:rPr lang="hu-HU" dirty="0" smtClean="0"/>
              <a:t> helyétől függően a legközelebbi bázisállomásról kapunk adatokat):</a:t>
            </a:r>
          </a:p>
          <a:p>
            <a:pPr lvl="2">
              <a:buFont typeface="Arial" pitchFamily="34" charset="0"/>
              <a:buChar char="•"/>
            </a:pPr>
            <a:r>
              <a:rPr lang="hu-HU" dirty="0" smtClean="0"/>
              <a:t> SGO_RTK_CMR;</a:t>
            </a:r>
          </a:p>
          <a:p>
            <a:pPr lvl="2">
              <a:buFont typeface="Arial" pitchFamily="34" charset="0"/>
              <a:buChar char="•"/>
            </a:pPr>
            <a:r>
              <a:rPr lang="hu-HU" dirty="0" smtClean="0"/>
              <a:t> SGO_RTK_RTCM2.3;</a:t>
            </a:r>
          </a:p>
          <a:p>
            <a:pPr lvl="2">
              <a:buFont typeface="Arial" pitchFamily="34" charset="0"/>
              <a:buChar char="•"/>
            </a:pPr>
            <a:r>
              <a:rPr lang="hu-HU" dirty="0" smtClean="0"/>
              <a:t> SGO_RTK_RTCM3.0;</a:t>
            </a:r>
          </a:p>
          <a:p>
            <a:pPr lvl="2">
              <a:buFont typeface="Arial" pitchFamily="34" charset="0"/>
              <a:buChar char="•"/>
            </a:pPr>
            <a:r>
              <a:rPr lang="hu-HU" dirty="0" smtClean="0"/>
              <a:t> SGO_RTK_RTCM3.0_GLO;</a:t>
            </a:r>
          </a:p>
          <a:p>
            <a:pPr lvl="2">
              <a:buFont typeface="Arial" pitchFamily="34" charset="0"/>
              <a:buChar char="•"/>
            </a:pPr>
            <a:endParaRPr lang="hu-HU" dirty="0" smtClean="0"/>
          </a:p>
          <a:p>
            <a:r>
              <a:rPr lang="hu-HU" dirty="0" smtClean="0"/>
              <a:t>VRS </a:t>
            </a:r>
            <a:r>
              <a:rPr lang="hu-HU" dirty="0" err="1" smtClean="0"/>
              <a:t>streamek</a:t>
            </a:r>
            <a:r>
              <a:rPr lang="hu-HU" dirty="0" smtClean="0"/>
              <a:t>: (virtuális referenciaállomás adatok a </a:t>
            </a:r>
            <a:r>
              <a:rPr lang="hu-HU" dirty="0" err="1" smtClean="0"/>
              <a:t>rover</a:t>
            </a:r>
            <a:r>
              <a:rPr lang="hu-HU" dirty="0" smtClean="0"/>
              <a:t> helyének függvényében)</a:t>
            </a:r>
          </a:p>
          <a:p>
            <a:pPr lvl="2">
              <a:buFont typeface="Arial" pitchFamily="34" charset="0"/>
              <a:buChar char="•"/>
            </a:pPr>
            <a:r>
              <a:rPr lang="hu-HU" dirty="0" smtClean="0"/>
              <a:t> SGO_VRS_CMR, _RTCM2.3, _</a:t>
            </a:r>
            <a:r>
              <a:rPr lang="hu-HU" dirty="0" err="1" smtClean="0"/>
              <a:t>RTCM2.3</a:t>
            </a:r>
            <a:r>
              <a:rPr lang="hu-HU" dirty="0" smtClean="0"/>
              <a:t>_GLO, RTCM2.3_2KM, _RTCM3.1, _</a:t>
            </a:r>
            <a:r>
              <a:rPr lang="hu-HU" dirty="0" err="1" smtClean="0"/>
              <a:t>RTCM3.1</a:t>
            </a:r>
            <a:r>
              <a:rPr lang="hu-HU" dirty="0" smtClean="0"/>
              <a:t>_GLO, _RTCM3.1_2KM;</a:t>
            </a:r>
          </a:p>
          <a:p>
            <a:pPr lvl="2">
              <a:buFont typeface="Arial" pitchFamily="34" charset="0"/>
              <a:buChar char="•"/>
            </a:pPr>
            <a:endParaRPr lang="hu-HU" dirty="0" smtClean="0"/>
          </a:p>
          <a:p>
            <a:r>
              <a:rPr lang="hu-HU" dirty="0" smtClean="0"/>
              <a:t>FKP </a:t>
            </a:r>
            <a:r>
              <a:rPr lang="hu-HU" dirty="0" err="1" smtClean="0"/>
              <a:t>stream</a:t>
            </a:r>
            <a:r>
              <a:rPr lang="hu-HU" dirty="0" smtClean="0"/>
              <a:t>(</a:t>
            </a:r>
            <a:r>
              <a:rPr lang="hu-HU" dirty="0" err="1" smtClean="0"/>
              <a:t>ek</a:t>
            </a:r>
            <a:r>
              <a:rPr lang="hu-HU" dirty="0" smtClean="0"/>
              <a:t>): (bázisállomás adatok + felületkorrektúra paraméterek)</a:t>
            </a:r>
          </a:p>
          <a:p>
            <a:pPr lvl="2">
              <a:buFont typeface="Arial" pitchFamily="34" charset="0"/>
              <a:buChar char="•"/>
            </a:pPr>
            <a:r>
              <a:rPr lang="hu-HU" dirty="0" smtClean="0"/>
              <a:t> SGO_FKP_RTCM2.3</a:t>
            </a:r>
          </a:p>
          <a:p>
            <a:pPr lvl="2">
              <a:buFont typeface="Arial" pitchFamily="34" charset="0"/>
              <a:buChar char="•"/>
            </a:pPr>
            <a:endParaRPr lang="hu-HU" dirty="0" smtClean="0"/>
          </a:p>
          <a:p>
            <a:r>
              <a:rPr lang="hu-HU" dirty="0" smtClean="0"/>
              <a:t>MAC </a:t>
            </a:r>
            <a:r>
              <a:rPr lang="hu-HU" dirty="0" err="1" smtClean="0"/>
              <a:t>stream</a:t>
            </a:r>
            <a:r>
              <a:rPr lang="hu-HU" dirty="0" smtClean="0"/>
              <a:t>(</a:t>
            </a:r>
            <a:r>
              <a:rPr lang="hu-HU" dirty="0" err="1" smtClean="0"/>
              <a:t>ek</a:t>
            </a:r>
            <a:r>
              <a:rPr lang="hu-HU" dirty="0" smtClean="0"/>
              <a:t>): (</a:t>
            </a:r>
            <a:r>
              <a:rPr lang="hu-HU" dirty="0" err="1" smtClean="0"/>
              <a:t>Leica</a:t>
            </a:r>
            <a:r>
              <a:rPr lang="hu-HU" dirty="0" smtClean="0"/>
              <a:t> </a:t>
            </a:r>
            <a:r>
              <a:rPr lang="hu-HU" dirty="0" err="1" smtClean="0"/>
              <a:t>MAC</a:t>
            </a:r>
            <a:r>
              <a:rPr lang="hu-HU" dirty="0" smtClean="0"/>
              <a:t> koncepciónak megfelelő adatok)</a:t>
            </a:r>
          </a:p>
          <a:p>
            <a:pPr lvl="2">
              <a:buFont typeface="Arial" pitchFamily="34" charset="0"/>
              <a:buChar char="•"/>
            </a:pPr>
            <a:r>
              <a:rPr lang="hu-HU" dirty="0" smtClean="0"/>
              <a:t> SGO_MAC_RTCM3.1, _</a:t>
            </a:r>
            <a:r>
              <a:rPr lang="hu-HU" dirty="0" err="1" smtClean="0"/>
              <a:t>RTCM3.1</a:t>
            </a:r>
            <a:r>
              <a:rPr lang="hu-HU" dirty="0" smtClean="0"/>
              <a:t>_GLO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95536" y="908720"/>
            <a:ext cx="7859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GNSSNet.hu</a:t>
            </a:r>
            <a:r>
              <a:rPr lang="hu-HU" b="1" dirty="0" smtClean="0"/>
              <a:t> adatletöltés utólagos felhasználáshoz:</a:t>
            </a:r>
          </a:p>
          <a:p>
            <a:pPr lvl="2">
              <a:buFontTx/>
              <a:buChar char="-"/>
            </a:pPr>
            <a:r>
              <a:rPr lang="hu-HU" dirty="0" smtClean="0"/>
              <a:t> 30 napra visszamenőleg;</a:t>
            </a:r>
          </a:p>
          <a:p>
            <a:pPr lvl="2"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max</a:t>
            </a:r>
            <a:r>
              <a:rPr lang="hu-HU" dirty="0" smtClean="0"/>
              <a:t> 1Hz-es rögzítési gyakorisággal;</a:t>
            </a:r>
          </a:p>
          <a:p>
            <a:pPr lvl="2">
              <a:buFontTx/>
              <a:buChar char="-"/>
            </a:pPr>
            <a:r>
              <a:rPr lang="hu-HU" dirty="0" smtClean="0"/>
              <a:t> valódi észlelések, illetve virtuális állomások adatai RINEX formátumban.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GNSSNet.hu</a:t>
            </a:r>
            <a:r>
              <a:rPr lang="hu-HU" sz="2800" b="1" dirty="0" smtClean="0"/>
              <a:t> szolgáltatásai</a:t>
            </a:r>
            <a:endParaRPr lang="hu-HU" sz="2000" b="1" dirty="0"/>
          </a:p>
        </p:txBody>
      </p:sp>
      <p:sp>
        <p:nvSpPr>
          <p:cNvPr id="6" name="Téglalap 5"/>
          <p:cNvSpPr/>
          <p:nvPr/>
        </p:nvSpPr>
        <p:spPr>
          <a:xfrm>
            <a:off x="2699792" y="6093296"/>
            <a:ext cx="3875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2"/>
              </a:rPr>
              <a:t>http://84.206.45.44/</a:t>
            </a:r>
            <a:r>
              <a:rPr lang="hu-HU" dirty="0" err="1" smtClean="0">
                <a:hlinkClick r:id="rId2"/>
              </a:rPr>
              <a:t>gnweb</a:t>
            </a:r>
            <a:r>
              <a:rPr lang="hu-HU" dirty="0" smtClean="0">
                <a:hlinkClick r:id="rId2"/>
              </a:rPr>
              <a:t>_</a:t>
            </a:r>
            <a:r>
              <a:rPr lang="hu-HU" dirty="0" err="1" smtClean="0">
                <a:hlinkClick r:id="rId2"/>
              </a:rPr>
              <a:t>index.html</a:t>
            </a:r>
            <a:endParaRPr lang="hu-HU" dirty="0"/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8532441" cy="38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GNSSNet.hu</a:t>
            </a:r>
            <a:r>
              <a:rPr lang="hu-HU" sz="2800" b="1" dirty="0" smtClean="0"/>
              <a:t> szolgáltatásai</a:t>
            </a:r>
            <a:endParaRPr lang="hu-HU" sz="2000" b="1" dirty="0"/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64991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514482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GNSSNet.hu</a:t>
            </a:r>
            <a:r>
              <a:rPr lang="hu-HU" sz="2800" b="1" dirty="0" smtClean="0"/>
              <a:t> szolgáltatásai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12420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GNSSNet.hu</a:t>
            </a:r>
            <a:r>
              <a:rPr lang="hu-HU" sz="2800" b="1" dirty="0" smtClean="0"/>
              <a:t> szolgáltatásai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3767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GNSSNet.hu</a:t>
            </a:r>
            <a:r>
              <a:rPr lang="hu-HU" sz="2800" b="1" dirty="0" smtClean="0"/>
              <a:t> szolgáltatásai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RINEX adatformátum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908720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Probléma: </a:t>
            </a:r>
          </a:p>
          <a:p>
            <a:endParaRPr lang="hu-HU" b="1" dirty="0" smtClean="0"/>
          </a:p>
          <a:p>
            <a:r>
              <a:rPr lang="hu-HU" dirty="0" smtClean="0"/>
              <a:t>Minden gyártó saját adatformátumot használ a mérések tárolására, amelyeket általában csak az adott cég feldolgozószoftvere ismer.</a:t>
            </a:r>
          </a:p>
          <a:p>
            <a:endParaRPr lang="hu-HU" dirty="0" smtClean="0"/>
          </a:p>
          <a:p>
            <a:r>
              <a:rPr lang="hu-HU" dirty="0" smtClean="0"/>
              <a:t>Szabványosítani kell, hogy más gyártó vevője által rögzített adatokat is fel tudjunk dolgozni.</a:t>
            </a:r>
          </a:p>
          <a:p>
            <a:endParaRPr lang="hu-HU" dirty="0" smtClean="0"/>
          </a:p>
          <a:p>
            <a:r>
              <a:rPr lang="hu-HU" dirty="0" smtClean="0"/>
              <a:t>RINEX: </a:t>
            </a:r>
            <a:r>
              <a:rPr lang="hu-HU" b="1" dirty="0" err="1" smtClean="0"/>
              <a:t>R</a:t>
            </a:r>
            <a:r>
              <a:rPr lang="hu-HU" dirty="0" err="1" smtClean="0"/>
              <a:t>eceiver</a:t>
            </a:r>
            <a:r>
              <a:rPr lang="hu-HU" dirty="0" smtClean="0"/>
              <a:t> </a:t>
            </a:r>
            <a:r>
              <a:rPr lang="hu-HU" b="1" dirty="0" err="1" smtClean="0"/>
              <a:t>IN</a:t>
            </a:r>
            <a:r>
              <a:rPr lang="hu-HU" dirty="0" err="1" smtClean="0"/>
              <a:t>dependent</a:t>
            </a:r>
            <a:r>
              <a:rPr lang="hu-HU" dirty="0" smtClean="0"/>
              <a:t> </a:t>
            </a:r>
            <a:r>
              <a:rPr lang="hu-HU" b="1" dirty="0" err="1" smtClean="0"/>
              <a:t>EX</a:t>
            </a:r>
            <a:r>
              <a:rPr lang="hu-HU" dirty="0" err="1" smtClean="0"/>
              <a:t>change</a:t>
            </a:r>
            <a:r>
              <a:rPr lang="hu-HU" dirty="0" smtClean="0"/>
              <a:t> </a:t>
            </a:r>
            <a:r>
              <a:rPr lang="hu-HU" dirty="0" err="1" smtClean="0"/>
              <a:t>Format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- egy ASCII alapú fájl, melyben szabványos módon tárolni tudjuk:</a:t>
            </a:r>
          </a:p>
          <a:p>
            <a:pPr lvl="2">
              <a:buFontTx/>
              <a:buChar char="-"/>
            </a:pPr>
            <a:r>
              <a:rPr lang="hu-HU" dirty="0" smtClean="0"/>
              <a:t> a méréseinket (kódmérések, fázismérések, doppler mérések)</a:t>
            </a:r>
          </a:p>
          <a:p>
            <a:pPr lvl="2">
              <a:buFontTx/>
              <a:buChar char="-"/>
            </a:pPr>
            <a:r>
              <a:rPr lang="hu-HU" dirty="0" smtClean="0"/>
              <a:t> a műholdak pályaadatait (fedélzeti pályaelemek az észlelt műholdakra)</a:t>
            </a:r>
          </a:p>
          <a:p>
            <a:pPr lvl="2">
              <a:buFontTx/>
              <a:buChar char="-"/>
            </a:pPr>
            <a:r>
              <a:rPr lang="hu-HU" dirty="0" smtClean="0"/>
              <a:t> a meteorológiai paramétereket (hőmérséklet, légnyomás, </a:t>
            </a:r>
            <a:r>
              <a:rPr lang="hu-HU" dirty="0" err="1" smtClean="0"/>
              <a:t>rel</a:t>
            </a:r>
            <a:r>
              <a:rPr lang="hu-HU" dirty="0" smtClean="0"/>
              <a:t>. páratartalom)</a:t>
            </a:r>
          </a:p>
          <a:p>
            <a:pPr lvl="2"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mindhárom adattípust külön fájlban rögzítjük (.YYO, .YYN, .YYM)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minden fájl két részből áll: fejléc (</a:t>
            </a:r>
            <a:r>
              <a:rPr lang="hu-HU" dirty="0" err="1" smtClean="0"/>
              <a:t>header</a:t>
            </a:r>
            <a:r>
              <a:rPr lang="hu-HU" dirty="0" smtClean="0"/>
              <a:t>), törzs (body)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RINEX adatformátum – a mérési adatok fájlja (.YYO)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827584" y="980728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2.11           OBSERVATION DATA    M (MIXED)           RINEX VERSION / TYPE</a:t>
            </a:r>
          </a:p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teqc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2007Jun25                         20081114 03:12:00UTCPGM / RUN BY / DATE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BUTE                                                        MARKER NAME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11209M001                                                   MARKER NUMBER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BUTE/DGS                                                    OBSERVER / AGENCY</a:t>
            </a:r>
          </a:p>
          <a:p>
            <a:r>
              <a:rPr lang="fr-FR" sz="1200" dirty="0" smtClean="0">
                <a:latin typeface="Courier New" pitchFamily="49" charset="0"/>
                <a:cs typeface="Courier New" pitchFamily="49" charset="0"/>
              </a:rPr>
              <a:t>4722K06130          TRIMBLE NETR5       3.32                REC # / TYPE / VERS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0                                                      RCV CLOCK OFFS APPL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30436720            TRM55971.00     TZGD                    ANT # / TYPE</a:t>
            </a:r>
          </a:p>
          <a:p>
            <a:r>
              <a:rPr lang="fr-FR" sz="1200" dirty="0" smtClean="0">
                <a:latin typeface="Courier New" pitchFamily="49" charset="0"/>
                <a:cs typeface="Courier New" pitchFamily="49" charset="0"/>
              </a:rPr>
              <a:t>  4081882.3740  1410011.1390  4678199.3890                  APPROX POSITION XYZ</a:t>
            </a:r>
          </a:p>
          <a:p>
            <a:r>
              <a:rPr lang="pt-BR" sz="1200" dirty="0" smtClean="0">
                <a:latin typeface="Courier New" pitchFamily="49" charset="0"/>
                <a:cs typeface="Courier New" pitchFamily="49" charset="0"/>
              </a:rPr>
              <a:t>        0.0000        0.0000        0.0000                  ANTENNA: DELTA H/E/N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1     1                                                WAVELENGTH FACT L1/2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10    C1    P1    P2    C2    L1    L2    S1    S2    D1# / TYPES OF OBSERV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    D2                                                # / TYPES OF OBSERV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30.0000                                                 INTERVAL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2008    11    13     0     0    0.0000000     GPS         TIME OF FIRST OBS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Linux 2.4.20-8|Pentium IV|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gcc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-static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|Linux|486/DX+         COMMENT</a:t>
            </a:r>
          </a:p>
          <a:p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GPSBase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2.51 2653                       13-Nov-08 01:07:39  COMMENT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END OF HEADER</a:t>
            </a:r>
          </a:p>
          <a:p>
            <a:r>
              <a:rPr lang="pt-BR" sz="1200" dirty="0" smtClean="0">
                <a:latin typeface="Courier New" pitchFamily="49" charset="0"/>
                <a:cs typeface="Courier New" pitchFamily="49" charset="0"/>
              </a:rPr>
              <a:t> 08 11 13  0  0  0.0000000  0 17R13G25G 7G 8R11G10R14G13R 4G23G20G16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                          G 4R20G27G 2R19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19966178.813    19966177.781    19966182.926                   -25464853.652 8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-19783378.78848        53.000          46.000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20567958.281                    20567953.914                   -26126266.185 7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-19683420.37247        48.000          41.000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20492914.938                    20492910.660    20492910.586   -27457060.159 6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-21364847.51347        46.000          42.000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22829218.820                    22829215.922                   -17132875.193 6</a:t>
            </a:r>
          </a:p>
          <a:p>
            <a:endParaRPr lang="hu-HU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RINEX adatformátum – a pályaadatok fájlja (.YYN)</a:t>
            </a:r>
            <a:endParaRPr lang="hu-HU" sz="2000" b="1" dirty="0"/>
          </a:p>
        </p:txBody>
      </p:sp>
      <p:sp>
        <p:nvSpPr>
          <p:cNvPr id="5" name="Téglalap 4"/>
          <p:cNvSpPr/>
          <p:nvPr/>
        </p:nvSpPr>
        <p:spPr>
          <a:xfrm>
            <a:off x="539552" y="112474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2              NAVIGATION DATA                         RINEX VERSION / TYPE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CCRINEXN V1.6.E UX  BKG, FRANKFURT      19-NOV-08 12:55     PGM / RUN BY / DATE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CONCATENATED NAVIGATIONFILES FOR IGS                        COMMENT                       </a:t>
            </a:r>
          </a:p>
          <a:p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  0.1211E-07 -0.7451E-08 -0.1192E-06  0.5960E-07          ION ALPHA           </a:t>
            </a:r>
          </a:p>
          <a:p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  0.9830E+05 -0.8192E+05 -0.1966E+06  0.4588E+06          ION BETA            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-0.279396772385E-08-0.355271367880E-14   589824     1505 DELTA-UTC: A0,A1,T,W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14                                                      LEAP SECONDS        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END OF HEADER       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1  8 11 13  0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0.0-0.784955918789E-04-0.454747350886E-10 0.000000000000E+00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0.340000000000E+02-0.378125000000E+02 0.542558314017E-08-0.308514383827E+01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-0.211223959923E-05 0.979944516439E-02 0.614672899246E-05 0.515378179169E+04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0.345600000000E+06 0.163912773132E-06 0.199685489853E+01 0.335276126862E-07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0.934930672804E+00 0.244500000000E+03-0.150306529122E+01-0.827605901679E-08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-0.507521140293E-09 0.100000000000E+01 0.150500000000E+04 0.000000000000E+00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0.290000000000E+01 0.630000000000E+02-0.232830643654E-08 0.340000000000E+02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0.342690000000E+06 0.000000000000E+00 0.000000000000E+00 0.000000000000E+00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2  8 11 13  0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0.0 0.173598993570E-03-0.250111042988E-11 0.000000000000E+00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0.740000000000E+02 0.100187500000E+03 0.461554927611E-08-0.406966942207E+00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0.520609319210E-05 0.881292053964E-02 0.129323452711E-04 0.515358679962E+04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0.345600000000E+06 0.260770320892E-07 0.310112960640E+01-0.178813934326E-06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0.942874411601E+00 0.122312500000E+03 0.267269918072E+01-0.803426303264E-08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-0.228223787091E-09 0.100000000000E+01 0.150500000000E+04 0.000000000000E+00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0.000000000000E+00 0.000000000000E+00-0.172294676304E-07 0.740000000000E+02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0.345600000000E+06 0.000000000000E+00 0.000000000000E+00 0.000000000000E+00</a:t>
            </a:r>
            <a:endParaRPr lang="hu-HU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692696"/>
            <a:ext cx="9180512" cy="573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GNSSNet.hu</a:t>
            </a:r>
            <a:r>
              <a:rPr lang="hu-HU" sz="2800" b="1" dirty="0" smtClean="0"/>
              <a:t> szolgáltatásai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707904" y="5589240"/>
            <a:ext cx="514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Valósidejű mérések igazolása földhivatali leadáshoz</a:t>
            </a:r>
            <a:endParaRPr lang="hu-H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3D transzformációk – a térbeli hasonlósági transzformáció</a:t>
            </a:r>
            <a:endParaRPr lang="hu-HU" sz="2000" b="1" dirty="0"/>
          </a:p>
        </p:txBody>
      </p:sp>
      <p:pic>
        <p:nvPicPr>
          <p:cNvPr id="5" name="Kép 4" descr="terbeli_helm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08720"/>
            <a:ext cx="6760052" cy="4512010"/>
          </a:xfrm>
          <a:prstGeom prst="rect">
            <a:avLst/>
          </a:prstGeom>
        </p:spPr>
      </p:pic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3203848" y="5373216"/>
          <a:ext cx="277971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1041120" imgH="228600" progId="Equation.3">
                  <p:embed/>
                </p:oleObj>
              </mc:Choice>
              <mc:Fallback>
                <p:oleObj name="Equation" r:id="rId4" imgW="10411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373216"/>
                        <a:ext cx="2779712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GNSSNet.hu</a:t>
            </a:r>
            <a:r>
              <a:rPr lang="hu-HU" sz="2800" b="1" dirty="0" smtClean="0"/>
              <a:t> szolgáltatásai</a:t>
            </a:r>
            <a:endParaRPr lang="hu-HU" sz="2000" b="1" dirty="0"/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87410" cy="567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GNSSNet.hu</a:t>
            </a:r>
            <a:r>
              <a:rPr lang="hu-HU" sz="2800" b="1" dirty="0" smtClean="0"/>
              <a:t> szolgáltatásai</a:t>
            </a:r>
            <a:endParaRPr lang="hu-HU" sz="2000" b="1" dirty="0"/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11" y="692696"/>
            <a:ext cx="8997589" cy="53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GNSSNet.hu</a:t>
            </a:r>
            <a:r>
              <a:rPr lang="hu-HU" sz="2800" b="1" dirty="0" smtClean="0"/>
              <a:t> szolgáltatásai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23928" y="6093296"/>
            <a:ext cx="127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+ VITEL kód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98" y="764705"/>
            <a:ext cx="898659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GNSSNet.hu</a:t>
            </a:r>
            <a:r>
              <a:rPr lang="hu-HU" sz="2800" b="1" dirty="0" smtClean="0"/>
              <a:t> szolgáltatásai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419872" y="5517232"/>
            <a:ext cx="55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Nincs igazolás ellenőrzés nélkül (földhivatali ellenőrzés)</a:t>
            </a:r>
            <a:endParaRPr lang="hu-H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32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GNSSNet.hu</a:t>
            </a:r>
            <a:r>
              <a:rPr lang="hu-HU" sz="2800" b="1" dirty="0" smtClean="0"/>
              <a:t> szolgáltatásai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GNSSNet.hu</a:t>
            </a:r>
            <a:r>
              <a:rPr lang="hu-HU" sz="2800" b="1" dirty="0" smtClean="0"/>
              <a:t> szolgáltatásai</a:t>
            </a:r>
            <a:endParaRPr lang="hu-HU" sz="2000" b="1" dirty="0"/>
          </a:p>
        </p:txBody>
      </p:sp>
      <p:pic>
        <p:nvPicPr>
          <p:cNvPr id="6" name="Kép 5" descr="fh_igazo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39552"/>
            <a:ext cx="9144000" cy="8586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Köszönöm a figyelmet!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51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3D transzformációk – a térbeli hasonlósági transzformáció</a:t>
            </a:r>
            <a:endParaRPr lang="hu-HU" sz="2000" b="1" dirty="0"/>
          </a:p>
        </p:txBody>
      </p:sp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3275856" y="980728"/>
          <a:ext cx="277971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1041120" imgH="228600" progId="Equation.3">
                  <p:embed/>
                </p:oleObj>
              </mc:Choice>
              <mc:Fallback>
                <p:oleObj name="Equation" r:id="rId3" imgW="10411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980728"/>
                        <a:ext cx="2779713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39552" y="155679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ahol:</a:t>
            </a:r>
            <a:endParaRPr lang="hu-HU" dirty="0"/>
          </a:p>
        </p:txBody>
      </p:sp>
      <p:graphicFrame>
        <p:nvGraphicFramePr>
          <p:cNvPr id="219140" name="Object 4"/>
          <p:cNvGraphicFramePr>
            <a:graphicFrameLocks noChangeAspect="1"/>
          </p:cNvGraphicFramePr>
          <p:nvPr/>
        </p:nvGraphicFramePr>
        <p:xfrm>
          <a:off x="395536" y="2060848"/>
          <a:ext cx="8280920" cy="194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4127400" imgH="965160" progId="Equation.3">
                  <p:embed/>
                </p:oleObj>
              </mc:Choice>
              <mc:Fallback>
                <p:oleObj name="Equation" r:id="rId5" imgW="4127400" imgH="965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060848"/>
                        <a:ext cx="8280920" cy="1949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95537" y="486916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7 transzformációs paraméter -&gt; minimum 3 közös pont szükséges a paraméterek meghatározásához.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3D transzformációk – a térbeli hasonlósági transzformáció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908720"/>
            <a:ext cx="467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 transzformációs paraméterek meghatározása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1484784"/>
            <a:ext cx="381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közvetítő egyenletek mátrixos alakja:</a:t>
            </a:r>
            <a:endParaRPr lang="hu-HU" dirty="0"/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2882900" y="1989138"/>
          <a:ext cx="34226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3" imgW="1282680" imgH="228600" progId="Equation.3">
                  <p:embed/>
                </p:oleObj>
              </mc:Choice>
              <mc:Fallback>
                <p:oleObj name="Equation" r:id="rId3" imgW="12826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1989138"/>
                        <a:ext cx="342265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467544" y="270892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közvetítő egyenlet nem lineáris, ezért </a:t>
            </a:r>
            <a:r>
              <a:rPr lang="hu-HU" dirty="0" err="1" smtClean="0"/>
              <a:t>linearizálni</a:t>
            </a:r>
            <a:r>
              <a:rPr lang="hu-HU" dirty="0" smtClean="0"/>
              <a:t> kell. Feltételezzük, hogy az elfordulások kicsinyek, így:</a:t>
            </a:r>
            <a:endParaRPr lang="hu-HU" dirty="0"/>
          </a:p>
        </p:txBody>
      </p:sp>
      <p:graphicFrame>
        <p:nvGraphicFramePr>
          <p:cNvPr id="220163" name="Object 3"/>
          <p:cNvGraphicFramePr>
            <a:graphicFrameLocks noChangeAspect="1"/>
          </p:cNvGraphicFramePr>
          <p:nvPr/>
        </p:nvGraphicFramePr>
        <p:xfrm>
          <a:off x="1691680" y="3429000"/>
          <a:ext cx="60991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5" imgW="2286000" imgH="457200" progId="Equation.3">
                  <p:embed/>
                </p:oleObj>
              </mc:Choice>
              <mc:Fallback>
                <p:oleObj name="Equation" r:id="rId5" imgW="22860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429000"/>
                        <a:ext cx="6099175" cy="122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3D transzformációk – a térbeli hasonlósági transzformáció</a:t>
            </a:r>
            <a:endParaRPr lang="hu-HU" sz="2000" b="1" dirty="0"/>
          </a:p>
        </p:txBody>
      </p:sp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3635896" y="1412776"/>
          <a:ext cx="19653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736560" imgH="215640" progId="Equation.3">
                  <p:embed/>
                </p:oleObj>
              </mc:Choice>
              <mc:Fallback>
                <p:oleObj name="Equation" r:id="rId3" imgW="7365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412776"/>
                        <a:ext cx="19653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539552" y="980728"/>
            <a:ext cx="719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Így az alábbi javítási egyenletrendszert írhatjuk fel (minden azonos pontra):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39552" y="213285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ahol:</a:t>
            </a:r>
            <a:endParaRPr lang="hu-HU" dirty="0"/>
          </a:p>
        </p:txBody>
      </p:sp>
      <p:graphicFrame>
        <p:nvGraphicFramePr>
          <p:cNvPr id="221187" name="Object 3"/>
          <p:cNvGraphicFramePr>
            <a:graphicFrameLocks noChangeAspect="1"/>
          </p:cNvGraphicFramePr>
          <p:nvPr/>
        </p:nvGraphicFramePr>
        <p:xfrm>
          <a:off x="323528" y="3573016"/>
          <a:ext cx="6480720" cy="1612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5" imgW="2882880" imgH="711000" progId="Equation.3">
                  <p:embed/>
                </p:oleObj>
              </mc:Choice>
              <mc:Fallback>
                <p:oleObj name="Equation" r:id="rId5" imgW="288288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573016"/>
                        <a:ext cx="6480720" cy="1612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88" name="Object 4"/>
          <p:cNvGraphicFramePr>
            <a:graphicFrameLocks noChangeAspect="1"/>
          </p:cNvGraphicFramePr>
          <p:nvPr/>
        </p:nvGraphicFramePr>
        <p:xfrm>
          <a:off x="755576" y="2636912"/>
          <a:ext cx="49688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7" imgW="2209680" imgH="241200" progId="Equation.3">
                  <p:embed/>
                </p:oleObj>
              </mc:Choice>
              <mc:Fallback>
                <p:oleObj name="Equation" r:id="rId7" imgW="22096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636912"/>
                        <a:ext cx="4968875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7092280" y="3573016"/>
          <a:ext cx="1543050" cy="16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9" imgW="685800" imgH="711000" progId="Equation.3">
                  <p:embed/>
                </p:oleObj>
              </mc:Choice>
              <mc:Fallback>
                <p:oleObj name="Equation" r:id="rId9" imgW="685800" imgH="71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3573016"/>
                        <a:ext cx="1543050" cy="161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611561" y="537321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legkisebb négyzetek módszerével a 7 paraméter kiegyenlített értéke (és azok középhibái) is meghatározhatóak.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3D transzformációk – a térbeli hasonlósági transzformáció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764704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maradék ellentmondások:</a:t>
            </a:r>
          </a:p>
          <a:p>
            <a:endParaRPr lang="hu-HU" b="1" dirty="0" smtClean="0"/>
          </a:p>
          <a:p>
            <a:pPr>
              <a:buFontTx/>
              <a:buChar char="-"/>
            </a:pPr>
            <a:r>
              <a:rPr lang="hu-HU" dirty="0" smtClean="0"/>
              <a:t> a paraméterek meghatározása után az azonos pontok transzformált koordinátái is kiszámíthatóak (</a:t>
            </a:r>
            <a:r>
              <a:rPr lang="hu-HU" i="1" dirty="0" smtClean="0"/>
              <a:t>X</a:t>
            </a:r>
            <a:r>
              <a:rPr lang="hu-HU" i="1" baseline="-25000" dirty="0" smtClean="0"/>
              <a:t>LS</a:t>
            </a:r>
            <a:r>
              <a:rPr lang="hu-HU" i="1" dirty="0" smtClean="0"/>
              <a:t>*</a:t>
            </a:r>
            <a:r>
              <a:rPr lang="hu-HU" dirty="0" smtClean="0"/>
              <a:t> )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a transzformált koordináták és az eredeti (helyi rendszerbeli) koordináták különbsége adja a transzformáció maradék ellentmondásait pontonként:</a:t>
            </a:r>
            <a:endParaRPr lang="hu-HU" dirty="0"/>
          </a:p>
        </p:txBody>
      </p:sp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3275856" y="2780928"/>
          <a:ext cx="250825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3" imgW="939600" imgH="761760" progId="Equation.3">
                  <p:embed/>
                </p:oleObj>
              </mc:Choice>
              <mc:Fallback>
                <p:oleObj name="Equation" r:id="rId3" imgW="939600" imgH="761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780928"/>
                        <a:ext cx="2508250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83568" y="5085184"/>
            <a:ext cx="474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transzformált és az eredeti ponthely távolsága:</a:t>
            </a:r>
            <a:endParaRPr lang="hu-HU" dirty="0"/>
          </a:p>
        </p:txBody>
      </p:sp>
      <p:graphicFrame>
        <p:nvGraphicFramePr>
          <p:cNvPr id="222211" name="Object 3"/>
          <p:cNvGraphicFramePr>
            <a:graphicFrameLocks noChangeAspect="1"/>
          </p:cNvGraphicFramePr>
          <p:nvPr/>
        </p:nvGraphicFramePr>
        <p:xfrm>
          <a:off x="2915816" y="5517232"/>
          <a:ext cx="315118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5" imgW="1180800" imgH="291960" progId="Equation.3">
                  <p:embed/>
                </p:oleObj>
              </mc:Choice>
              <mc:Fallback>
                <p:oleObj name="Equation" r:id="rId5" imgW="118080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517232"/>
                        <a:ext cx="3151187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3D transzformációk – a térbeli hasonlósági transzformáció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908720"/>
            <a:ext cx="352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 transzformáció középhibája (3D):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2915816" y="1268760"/>
          <a:ext cx="3168352" cy="1427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3" imgW="1447560" imgH="647640" progId="Equation.3">
                  <p:embed/>
                </p:oleObj>
              </mc:Choice>
              <mc:Fallback>
                <p:oleObj name="Equation" r:id="rId3" imgW="1447560" imgH="647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268760"/>
                        <a:ext cx="3168352" cy="1427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11560" y="292494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transzformáljuk a maradék ellentmondásokat a </a:t>
            </a:r>
            <a:r>
              <a:rPr lang="hu-HU" dirty="0" err="1" smtClean="0"/>
              <a:t>topocentrikus</a:t>
            </a:r>
            <a:r>
              <a:rPr lang="hu-HU" dirty="0" smtClean="0"/>
              <a:t> koordinátarendszerbe, akkor a vízszintes és a magassági középhibákhoz juthatunk: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11560" y="3717032"/>
            <a:ext cx="352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 transzformáció középhibája (2D):</a:t>
            </a:r>
          </a:p>
        </p:txBody>
      </p:sp>
      <p:graphicFrame>
        <p:nvGraphicFramePr>
          <p:cNvPr id="223235" name="Object 3"/>
          <p:cNvGraphicFramePr>
            <a:graphicFrameLocks noChangeAspect="1"/>
          </p:cNvGraphicFramePr>
          <p:nvPr/>
        </p:nvGraphicFramePr>
        <p:xfrm>
          <a:off x="899592" y="4221088"/>
          <a:ext cx="266858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5" imgW="1218960" imgH="647640" progId="Equation.3">
                  <p:embed/>
                </p:oleObj>
              </mc:Choice>
              <mc:Fallback>
                <p:oleObj name="Equation" r:id="rId5" imgW="1218960" imgH="647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221088"/>
                        <a:ext cx="2668588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5148064" y="3717032"/>
            <a:ext cx="352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 transzformáció középhibája (1D):</a:t>
            </a:r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5827713" y="4292600"/>
          <a:ext cx="20288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7" imgW="927000" imgH="647640" progId="Equation.3">
                  <p:embed/>
                </p:oleObj>
              </mc:Choice>
              <mc:Fallback>
                <p:oleObj name="Equation" r:id="rId7" imgW="927000" imgH="647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4292600"/>
                        <a:ext cx="20288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2130</Words>
  <Application>Microsoft Office PowerPoint</Application>
  <PresentationFormat>Diavetítés a képernyőre (4:3 oldalarány)</PresentationFormat>
  <Paragraphs>311</Paragraphs>
  <Slides>46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2" baseType="lpstr">
      <vt:lpstr>Arial</vt:lpstr>
      <vt:lpstr>Calibri</vt:lpstr>
      <vt:lpstr>Courier New</vt:lpstr>
      <vt:lpstr>Symbol</vt:lpstr>
      <vt:lpstr>Office-téma</vt:lpstr>
      <vt:lpstr>Equation</vt:lpstr>
      <vt:lpstr>Műholdas helymeghatározás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GNSS elmélete és felhasználása</dc:title>
  <dc:creator>Rozsa Szabolcs</dc:creator>
  <cp:lastModifiedBy>Rozsa Szabolcs</cp:lastModifiedBy>
  <cp:revision>326</cp:revision>
  <dcterms:modified xsi:type="dcterms:W3CDTF">2015-11-09T13:16:39Z</dcterms:modified>
</cp:coreProperties>
</file>